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6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329" r:id="rId4"/>
    <p:sldId id="330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284" r:id="rId22"/>
    <p:sldId id="287" r:id="rId23"/>
    <p:sldId id="288" r:id="rId24"/>
    <p:sldId id="350" r:id="rId25"/>
    <p:sldId id="389" r:id="rId26"/>
    <p:sldId id="352" r:id="rId27"/>
    <p:sldId id="353" r:id="rId28"/>
    <p:sldId id="354" r:id="rId29"/>
    <p:sldId id="355" r:id="rId30"/>
    <p:sldId id="299" r:id="rId31"/>
    <p:sldId id="302" r:id="rId32"/>
    <p:sldId id="303" r:id="rId33"/>
    <p:sldId id="304" r:id="rId34"/>
    <p:sldId id="305" r:id="rId35"/>
    <p:sldId id="306" r:id="rId36"/>
    <p:sldId id="307" r:id="rId37"/>
    <p:sldId id="371" r:id="rId38"/>
    <p:sldId id="372" r:id="rId39"/>
    <p:sldId id="310" r:id="rId40"/>
    <p:sldId id="311" r:id="rId41"/>
    <p:sldId id="396" r:id="rId42"/>
    <p:sldId id="397" r:id="rId43"/>
    <p:sldId id="312" r:id="rId44"/>
    <p:sldId id="313" r:id="rId45"/>
    <p:sldId id="346" r:id="rId46"/>
    <p:sldId id="390" r:id="rId47"/>
    <p:sldId id="364" r:id="rId48"/>
    <p:sldId id="366" r:id="rId49"/>
    <p:sldId id="318" r:id="rId50"/>
    <p:sldId id="319" r:id="rId51"/>
    <p:sldId id="391" r:id="rId52"/>
    <p:sldId id="323" r:id="rId53"/>
    <p:sldId id="392" r:id="rId54"/>
    <p:sldId id="393" r:id="rId55"/>
    <p:sldId id="394" r:id="rId56"/>
    <p:sldId id="325" r:id="rId57"/>
    <p:sldId id="395" r:id="rId58"/>
    <p:sldId id="349" r:id="rId59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14155-0C09-3E23-64A3-21C8DF1FB767}" v="50" dt="2026-03-05T13:50:55.131"/>
    <p1510:client id="{0D669DE6-8F04-F36F-4DC7-B6924E9280C7}" v="56" dt="2026-03-05T15:58:12.213"/>
    <p1510:client id="{868C4AED-248C-E9E2-70A3-E03EC3CE974C}" v="179" dt="2026-03-05T15:13:17.227"/>
    <p1510:client id="{872DD51C-D238-9E42-8FDF-53AEAEFB0ABB}" v="1" dt="2026-03-05T14:51:30.242"/>
    <p1510:client id="{E6B79B75-9333-4BCC-A998-0D9A028D2E0D}" v="10" dt="2026-03-05T17:26:00.00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08BF10-7D14-C2EF-E896-00FD4D045A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A232EF-C6CB-BE2F-9A39-DB43990D3F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298F3E9-416B-434D-8DAE-AA10553ACEC9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9D198-C316-DB2E-35FD-268DE8DD18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49A84-58F1-4FBE-5943-E118289842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B4E7022-1990-4820-A37D-4553B5075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6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8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B0B-B324-4B27-8C26-E670EA4D47C7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1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B0B-B324-4B27-8C26-E670EA4D47C7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820431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B0B-B324-4B27-8C26-E670EA4D47C7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59769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B0B-B324-4B27-8C26-E670EA4D47C7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6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B0B-B324-4B27-8C26-E670EA4D47C7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B0B-B324-4B27-8C26-E670EA4D47C7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88364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B0B-B324-4B27-8C26-E670EA4D47C7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760125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B0B-B324-4B27-8C26-E670EA4D47C7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0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B0B-B324-4B27-8C26-E670EA4D47C7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34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B0B-B324-4B27-8C26-E670EA4D47C7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1392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B0B-B324-4B27-8C26-E670EA4D47C7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98208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DB0B-B324-4B27-8C26-E670EA4D47C7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0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CCBD4C02-9071-F36B-5284-9FCAA3C48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105" name="Rectangle"/>
          <p:cNvSpPr/>
          <p:nvPr/>
        </p:nvSpPr>
        <p:spPr>
          <a:xfrm>
            <a:off x="2092171" y="1541462"/>
            <a:ext cx="7870928" cy="29733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07" name="Title 1"/>
          <p:cNvSpPr txBox="1">
            <a:spLocks noGrp="1"/>
          </p:cNvSpPr>
          <p:nvPr>
            <p:ph type="ctrTitle"/>
          </p:nvPr>
        </p:nvSpPr>
        <p:spPr>
          <a:xfrm>
            <a:off x="1682380" y="1691156"/>
            <a:ext cx="8827240" cy="17378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5400">
                <a:latin typeface="Arial"/>
              </a:rPr>
              <a:t>SRC Spring Election Results</a:t>
            </a:r>
            <a:endParaRPr lang="en-US" sz="5400">
              <a:latin typeface="Arial"/>
            </a:endParaRPr>
          </a:p>
        </p:txBody>
      </p:sp>
      <p:sp>
        <p:nvSpPr>
          <p:cNvPr id="106" name="Subtitle 2"/>
          <p:cNvSpPr txBox="1">
            <a:spLocks noGrp="1"/>
          </p:cNvSpPr>
          <p:nvPr>
            <p:ph type="subTitle" idx="1"/>
          </p:nvPr>
        </p:nvSpPr>
        <p:spPr>
          <a:xfrm>
            <a:off x="2908300" y="2867990"/>
            <a:ext cx="6400801" cy="1752601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900"/>
              </a:spcBef>
              <a:defRPr sz="4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GB">
              <a:latin typeface="Arial"/>
            </a:endParaRPr>
          </a:p>
          <a:p>
            <a:pPr>
              <a:spcBef>
                <a:spcPts val="900"/>
              </a:spcBef>
              <a:defRPr sz="4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>
                <a:latin typeface="Arial"/>
              </a:rPr>
              <a:t>Thursday 5</a:t>
            </a:r>
            <a:r>
              <a:rPr lang="en-GB" baseline="30000">
                <a:latin typeface="Arial"/>
              </a:rPr>
              <a:t>th</a:t>
            </a:r>
            <a:r>
              <a:rPr lang="en-GB">
                <a:latin typeface="Arial"/>
              </a:rPr>
              <a:t> March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C8CD4-81A2-1663-04E0-AF0FE699A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7855C5-2F7F-CEF4-9E11-3887D9122D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018B010-D302-A5CB-8782-BB41B4C1B06C}"/>
              </a:ext>
            </a:extLst>
          </p:cNvPr>
          <p:cNvSpPr/>
          <p:nvPr/>
        </p:nvSpPr>
        <p:spPr>
          <a:xfrm>
            <a:off x="2153565" y="-4816"/>
            <a:ext cx="7886700" cy="6154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96B745-A211-96D9-47A9-03604BE7D3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300">
                <a:latin typeface="Arial"/>
              </a:rPr>
              <a:t>SRC </a:t>
            </a:r>
            <a:r>
              <a:rPr lang="en-GB" sz="2300">
                <a:latin typeface="Arial"/>
              </a:rPr>
              <a:t>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lang="en-US" sz="2300">
              <a:latin typeface="Helvetica Neue"/>
            </a:endParaRP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D1FBBEC5-7637-6EA3-B996-A15ABDF4FE7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37833" y="2016379"/>
            <a:ext cx="78218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200" b="1">
                <a:latin typeface="Arial"/>
              </a:rPr>
              <a:t>School of </a:t>
            </a:r>
            <a:r>
              <a:rPr lang="en-GB" sz="3200" b="1">
                <a:latin typeface="Arial"/>
              </a:rPr>
              <a:t>Humanities</a:t>
            </a:r>
            <a:endParaRPr lang="en-US" sz="3200" b="1">
              <a:latin typeface="Arial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6604BB6-80BE-0071-7996-762B80AE63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205072"/>
              </p:ext>
            </p:extLst>
          </p:nvPr>
        </p:nvGraphicFramePr>
        <p:xfrm>
          <a:off x="2639616" y="2791563"/>
          <a:ext cx="6912767" cy="27177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08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Sarah Millar</a:t>
                      </a:r>
                      <a:endParaRPr sz="1400" b="1"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70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70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Reopen Nominations (RON)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37.5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74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ES" sz="1600" b="1" i="1" dirty="0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Sarah Millar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85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2DB60-96CB-0BE4-FB4C-3CED507C0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6073AE4B-968B-DC19-148B-49E03AE22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136" name="Rectangle">
            <a:extLst>
              <a:ext uri="{FF2B5EF4-FFF2-40B4-BE49-F238E27FC236}">
                <a16:creationId xmlns:a16="http://schemas.microsoft.com/office/drawing/2014/main" id="{4DD3CFBE-7B25-16E6-DD01-796609A5424C}"/>
              </a:ext>
            </a:extLst>
          </p:cNvPr>
          <p:cNvSpPr/>
          <p:nvPr/>
        </p:nvSpPr>
        <p:spPr>
          <a:xfrm>
            <a:off x="2118804" y="2539014"/>
            <a:ext cx="7844296" cy="1704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88217C78-A88C-7DF6-0F69-6945D5F715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9418" y="2262571"/>
            <a:ext cx="7203961" cy="23328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900"/>
              </a:spcBef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 b="1">
                <a:latin typeface="Arial"/>
              </a:rPr>
              <a:t>School Representative Mathematics &amp; Statistics </a:t>
            </a:r>
          </a:p>
        </p:txBody>
      </p:sp>
    </p:spTree>
    <p:extLst>
      <p:ext uri="{BB962C8B-B14F-4D97-AF65-F5344CB8AC3E}">
        <p14:creationId xmlns:p14="http://schemas.microsoft.com/office/powerpoint/2010/main" val="414815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6CEDF-C5D5-4789-4B71-B9728BD15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C03301-FFDC-5B73-1A71-6B899C737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62BB0BF8-4B8C-FD45-715B-249504A4EC21}"/>
              </a:ext>
            </a:extLst>
          </p:cNvPr>
          <p:cNvSpPr/>
          <p:nvPr/>
        </p:nvSpPr>
        <p:spPr>
          <a:xfrm>
            <a:off x="2153565" y="-4816"/>
            <a:ext cx="7886700" cy="6154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C15B1D-CD75-4C39-5D89-AFECD7B547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300">
                <a:latin typeface="Arial"/>
              </a:rPr>
              <a:t>SRC </a:t>
            </a:r>
            <a:r>
              <a:rPr lang="en-GB" sz="2300">
                <a:latin typeface="Arial"/>
              </a:rPr>
              <a:t>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lang="en-US" sz="2300">
              <a:latin typeface="Helvetica Neue"/>
            </a:endParaRP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D97C5049-C522-BFC1-6F9A-E401287038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37833" y="2016379"/>
            <a:ext cx="78218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200" b="1">
                <a:latin typeface="Arial"/>
              </a:rPr>
              <a:t>School of </a:t>
            </a:r>
            <a:r>
              <a:rPr lang="en-GB" sz="3200" b="1">
                <a:latin typeface="Arial"/>
              </a:rPr>
              <a:t>Mathematics &amp; Statistics</a:t>
            </a:r>
            <a:endParaRPr lang="en-US" sz="3200" b="1">
              <a:latin typeface="Arial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A0CD0FF-D3C5-6AA9-0B27-7E70F07DA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606049"/>
              </p:ext>
            </p:extLst>
          </p:nvPr>
        </p:nvGraphicFramePr>
        <p:xfrm>
          <a:off x="2639616" y="2791563"/>
          <a:ext cx="6912767" cy="27177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08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Kate </a:t>
                      </a:r>
                      <a:r>
                        <a:rPr lang="en-GB" sz="1400" b="1" err="1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Mykytenko</a:t>
                      </a:r>
                      <a:endParaRPr sz="1400" b="1"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34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Reopen Nominations (RON)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19.5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40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ES" sz="1600" b="1" i="1" dirty="0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Kate </a:t>
                      </a:r>
                      <a:r>
                        <a:rPr lang="es-ES" sz="1600" b="1" i="1" dirty="0" err="1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Mykytenko</a:t>
                      </a:r>
                      <a:endParaRPr lang="es-ES" sz="1600" b="1" i="1" dirty="0"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05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2057C-0C23-60A7-2C79-FEAF8833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1AF041CC-F54B-A4D2-A52F-C5C9FBF23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136" name="Rectangle">
            <a:extLst>
              <a:ext uri="{FF2B5EF4-FFF2-40B4-BE49-F238E27FC236}">
                <a16:creationId xmlns:a16="http://schemas.microsoft.com/office/drawing/2014/main" id="{0F2C6569-83B8-C0E6-2989-90D3DD856296}"/>
              </a:ext>
            </a:extLst>
          </p:cNvPr>
          <p:cNvSpPr/>
          <p:nvPr/>
        </p:nvSpPr>
        <p:spPr>
          <a:xfrm>
            <a:off x="2118804" y="2539014"/>
            <a:ext cx="7844296" cy="1704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82A37833-D95C-6E47-1D0C-8E194BA41F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9418" y="2262571"/>
            <a:ext cx="7203961" cy="23328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900"/>
              </a:spcBef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 b="1">
                <a:latin typeface="Arial"/>
              </a:rPr>
              <a:t>School Representative</a:t>
            </a:r>
          </a:p>
          <a:p>
            <a:pPr algn="ctr">
              <a:spcBef>
                <a:spcPts val="900"/>
              </a:spcBef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 b="1">
                <a:latin typeface="Arial"/>
              </a:rPr>
              <a:t>Molecular Biosciences</a:t>
            </a:r>
          </a:p>
        </p:txBody>
      </p:sp>
    </p:spTree>
    <p:extLst>
      <p:ext uri="{BB962C8B-B14F-4D97-AF65-F5344CB8AC3E}">
        <p14:creationId xmlns:p14="http://schemas.microsoft.com/office/powerpoint/2010/main" val="95961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4C7CC-0DA3-6530-BF27-5E5B36A8B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E2EC57-2C73-E7BC-B3C8-854EEEA6E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C3D59064-4E97-389E-A6C5-F4F6DBB2C886}"/>
              </a:ext>
            </a:extLst>
          </p:cNvPr>
          <p:cNvSpPr/>
          <p:nvPr/>
        </p:nvSpPr>
        <p:spPr>
          <a:xfrm>
            <a:off x="2153565" y="-4816"/>
            <a:ext cx="7886700" cy="6154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410506-830D-1775-D21B-6D9463B181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300">
                <a:latin typeface="Arial"/>
              </a:rPr>
              <a:t>SRC </a:t>
            </a:r>
            <a:r>
              <a:rPr lang="en-GB" sz="2300">
                <a:latin typeface="Arial"/>
              </a:rPr>
              <a:t>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lang="en-US" sz="2300">
              <a:latin typeface="Helvetica Neue"/>
            </a:endParaRP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3A8C4720-B837-2C49-AC1F-D90420D4AC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37833" y="2016379"/>
            <a:ext cx="78218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200" b="1">
                <a:latin typeface="Arial"/>
              </a:rPr>
              <a:t>School of </a:t>
            </a:r>
            <a:r>
              <a:rPr lang="en-GB" sz="3200" b="1">
                <a:latin typeface="Arial"/>
              </a:rPr>
              <a:t>Molecular Biosciences</a:t>
            </a:r>
            <a:endParaRPr lang="en-US" sz="3200" b="1">
              <a:latin typeface="Arial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7D62618-BD0A-E4A3-70E2-E322A8714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213400"/>
              </p:ext>
            </p:extLst>
          </p:nvPr>
        </p:nvGraphicFramePr>
        <p:xfrm>
          <a:off x="2639616" y="2791563"/>
          <a:ext cx="6912767" cy="27177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08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Julia Stephen</a:t>
                      </a:r>
                      <a:endParaRPr sz="1400" b="1"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38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38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Reopen Nominations (RON)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21.5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43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ES" sz="1600" b="1" i="1" dirty="0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Julia Stephen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6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51863-1356-66D8-1A63-B311E9CC8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6E56DD0B-7998-782B-84EF-34C79EC16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136" name="Rectangle">
            <a:extLst>
              <a:ext uri="{FF2B5EF4-FFF2-40B4-BE49-F238E27FC236}">
                <a16:creationId xmlns:a16="http://schemas.microsoft.com/office/drawing/2014/main" id="{7C902A1C-F2A4-7CB0-196A-B4BAF7E4FAFD}"/>
              </a:ext>
            </a:extLst>
          </p:cNvPr>
          <p:cNvSpPr/>
          <p:nvPr/>
        </p:nvSpPr>
        <p:spPr>
          <a:xfrm>
            <a:off x="2118804" y="2539014"/>
            <a:ext cx="7844296" cy="1704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D712B0BB-0152-1633-AD8D-7D6FC83B86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9418" y="2262571"/>
            <a:ext cx="7203961" cy="23328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900"/>
              </a:spcBef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 b="1">
                <a:latin typeface="Arial"/>
              </a:rPr>
              <a:t>School Representative</a:t>
            </a:r>
          </a:p>
          <a:p>
            <a:pPr algn="ctr">
              <a:spcBef>
                <a:spcPts val="900"/>
              </a:spcBef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 b="1">
                <a:latin typeface="Arial"/>
              </a:rPr>
              <a:t>Physics &amp; Astronomy</a:t>
            </a:r>
          </a:p>
        </p:txBody>
      </p:sp>
    </p:spTree>
    <p:extLst>
      <p:ext uri="{BB962C8B-B14F-4D97-AF65-F5344CB8AC3E}">
        <p14:creationId xmlns:p14="http://schemas.microsoft.com/office/powerpoint/2010/main" val="179105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46D9A-74C4-96CB-BDD5-31EE8829E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9BD149-ED26-3BC7-5508-0F869024C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646D2345-09B9-A32C-0DF9-DA6E3DC74FA1}"/>
              </a:ext>
            </a:extLst>
          </p:cNvPr>
          <p:cNvSpPr/>
          <p:nvPr/>
        </p:nvSpPr>
        <p:spPr>
          <a:xfrm>
            <a:off x="2153565" y="-4816"/>
            <a:ext cx="7886700" cy="6154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71EE1E-7B4B-B38C-BA45-0CF7FF5134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300">
                <a:latin typeface="Arial"/>
              </a:rPr>
              <a:t>SRC </a:t>
            </a:r>
            <a:r>
              <a:rPr lang="en-GB" sz="2300">
                <a:latin typeface="Arial"/>
              </a:rPr>
              <a:t>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lang="en-US" sz="2300">
              <a:latin typeface="Helvetica Neue"/>
            </a:endParaRP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484F0E56-B1A5-A454-3F10-DAFA38ED29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37833" y="2016379"/>
            <a:ext cx="78218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200" b="1">
                <a:latin typeface="Arial"/>
              </a:rPr>
              <a:t>School of </a:t>
            </a:r>
            <a:r>
              <a:rPr lang="en-GB" sz="3200" b="1">
                <a:latin typeface="Arial"/>
              </a:rPr>
              <a:t>Physics &amp; Astronomy</a:t>
            </a:r>
            <a:endParaRPr lang="en-US" sz="3200" b="1">
              <a:latin typeface="Arial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D6CA25C-C23E-A67C-7BD5-76A9E7ED0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513824"/>
              </p:ext>
            </p:extLst>
          </p:nvPr>
        </p:nvGraphicFramePr>
        <p:xfrm>
          <a:off x="2639616" y="2791563"/>
          <a:ext cx="6912767" cy="27177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08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Hope Farrell</a:t>
                      </a:r>
                      <a:endParaRPr sz="1400" b="1"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56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56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Reopen Nominations (RON)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30.5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60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ES" sz="1600" b="1" i="1" dirty="0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Hope Farrell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33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A27A5-6549-9DF3-8CD5-1D6848FA2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12D4F3E3-16C8-AC42-B3B3-0663A7D14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136" name="Rectangle">
            <a:extLst>
              <a:ext uri="{FF2B5EF4-FFF2-40B4-BE49-F238E27FC236}">
                <a16:creationId xmlns:a16="http://schemas.microsoft.com/office/drawing/2014/main" id="{69BFE47E-26B4-721C-1298-91114A5AC60D}"/>
              </a:ext>
            </a:extLst>
          </p:cNvPr>
          <p:cNvSpPr/>
          <p:nvPr/>
        </p:nvSpPr>
        <p:spPr>
          <a:xfrm>
            <a:off x="2118804" y="2539014"/>
            <a:ext cx="7844296" cy="1704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54981723-A303-F911-408A-279BC3BC7B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9418" y="2262571"/>
            <a:ext cx="7203961" cy="23328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900"/>
              </a:spcBef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 b="1">
                <a:latin typeface="Arial"/>
              </a:rPr>
              <a:t>School Representative</a:t>
            </a:r>
          </a:p>
          <a:p>
            <a:pPr algn="ctr">
              <a:spcBef>
                <a:spcPts val="900"/>
              </a:spcBef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 b="1">
                <a:latin typeface="Arial"/>
              </a:rPr>
              <a:t>Psychology &amp; Neuroscience</a:t>
            </a:r>
          </a:p>
        </p:txBody>
      </p:sp>
    </p:spTree>
    <p:extLst>
      <p:ext uri="{BB962C8B-B14F-4D97-AF65-F5344CB8AC3E}">
        <p14:creationId xmlns:p14="http://schemas.microsoft.com/office/powerpoint/2010/main" val="1791004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C0B3C-D257-2C8F-B0FB-F798CA95D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311AB6-48EB-EAAE-7449-071E65942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724A249E-DACB-C9E3-5054-C94F84D633AD}"/>
              </a:ext>
            </a:extLst>
          </p:cNvPr>
          <p:cNvSpPr/>
          <p:nvPr/>
        </p:nvSpPr>
        <p:spPr>
          <a:xfrm>
            <a:off x="2153565" y="-4816"/>
            <a:ext cx="7886700" cy="6154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01DACD-9C32-9683-D22A-32F83E1EA3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300">
                <a:latin typeface="Arial"/>
              </a:rPr>
              <a:t>SRC </a:t>
            </a:r>
            <a:r>
              <a:rPr lang="en-GB" sz="2300">
                <a:latin typeface="Arial"/>
              </a:rPr>
              <a:t>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lang="en-US" sz="2300">
              <a:latin typeface="Helvetica Neue"/>
            </a:endParaRP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17280E92-0ACD-CDFD-B2C3-434A47AEE4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51735" y="2016379"/>
            <a:ext cx="78218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200" b="1">
                <a:latin typeface="Arial"/>
              </a:rPr>
              <a:t>School of </a:t>
            </a:r>
            <a:r>
              <a:rPr lang="en-GB" sz="3200" b="1">
                <a:latin typeface="Arial"/>
              </a:rPr>
              <a:t>Psychology &amp; Neuroscience</a:t>
            </a:r>
            <a:endParaRPr lang="en-US" sz="3200" b="1">
              <a:latin typeface="Arial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DB75D94-52F6-5710-316B-DA889B5A5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556886"/>
              </p:ext>
            </p:extLst>
          </p:nvPr>
        </p:nvGraphicFramePr>
        <p:xfrm>
          <a:off x="2639616" y="2791563"/>
          <a:ext cx="6912767" cy="27177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08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Somaria Maharaj</a:t>
                      </a:r>
                      <a:endParaRPr sz="1400" b="1"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Reopen Nominations (RON)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18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ES" sz="1600" b="1" i="1" dirty="0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Somaria Maharaj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95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83BB9-9699-6FB8-6B24-3DD5A9D09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45ABEA29-35D3-695F-0AF0-3FEDB3D1D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136" name="Rectangle">
            <a:extLst>
              <a:ext uri="{FF2B5EF4-FFF2-40B4-BE49-F238E27FC236}">
                <a16:creationId xmlns:a16="http://schemas.microsoft.com/office/drawing/2014/main" id="{E0BBE785-3421-98CF-7A8E-81EE939A5629}"/>
              </a:ext>
            </a:extLst>
          </p:cNvPr>
          <p:cNvSpPr/>
          <p:nvPr/>
        </p:nvSpPr>
        <p:spPr>
          <a:xfrm>
            <a:off x="2118804" y="2539014"/>
            <a:ext cx="7844296" cy="1704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AB4750B3-3FA9-0D48-2791-930FD00DAF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9418" y="2262571"/>
            <a:ext cx="7203961" cy="23328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900"/>
              </a:spcBef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 b="1">
                <a:latin typeface="Arial"/>
              </a:rPr>
              <a:t>School Representative</a:t>
            </a:r>
          </a:p>
          <a:p>
            <a:pPr algn="ctr">
              <a:spcBef>
                <a:spcPts val="900"/>
              </a:spcBef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 b="1">
                <a:latin typeface="Arial"/>
              </a:rPr>
              <a:t>Social &amp; Political Sciences </a:t>
            </a:r>
          </a:p>
        </p:txBody>
      </p:sp>
    </p:spTree>
    <p:extLst>
      <p:ext uri="{BB962C8B-B14F-4D97-AF65-F5344CB8AC3E}">
        <p14:creationId xmlns:p14="http://schemas.microsoft.com/office/powerpoint/2010/main" val="142851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AE650382-D2A8-4E0A-B10F-A91A4AC6F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109" name="Rectangle"/>
          <p:cNvSpPr/>
          <p:nvPr/>
        </p:nvSpPr>
        <p:spPr>
          <a:xfrm>
            <a:off x="2092171" y="2539015"/>
            <a:ext cx="8025413" cy="16908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0" name="Content Placeholder 2"/>
          <p:cNvSpPr txBox="1">
            <a:spLocks noGrp="1"/>
          </p:cNvSpPr>
          <p:nvPr>
            <p:ph idx="1"/>
          </p:nvPr>
        </p:nvSpPr>
        <p:spPr>
          <a:xfrm>
            <a:off x="2747820" y="2294867"/>
            <a:ext cx="6696360" cy="2268266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1100"/>
              </a:spcBef>
              <a:buSzTx/>
              <a:buNone/>
              <a:defRPr sz="48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GB">
                <a:latin typeface="Arial"/>
              </a:rPr>
              <a:t>School Representatives</a:t>
            </a:r>
            <a:endParaRPr lang="en-US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169A5-7E1E-C24B-531C-A420C60A1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745BDB-3B8D-5087-B8BB-7CD069DEC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20B850E3-F700-0C27-FE0F-73D891B4EE4F}"/>
              </a:ext>
            </a:extLst>
          </p:cNvPr>
          <p:cNvSpPr/>
          <p:nvPr/>
        </p:nvSpPr>
        <p:spPr>
          <a:xfrm>
            <a:off x="2153565" y="-4816"/>
            <a:ext cx="7886700" cy="6154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C263CA-359C-3FDF-AEF9-766CE4DBFB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300">
                <a:latin typeface="Arial"/>
              </a:rPr>
              <a:t>SRC </a:t>
            </a:r>
            <a:r>
              <a:rPr lang="en-GB" sz="2300">
                <a:latin typeface="Arial"/>
              </a:rPr>
              <a:t>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lang="en-US" sz="2300">
              <a:latin typeface="Helvetica Neue"/>
            </a:endParaRP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034E5086-E433-C427-D851-9734FB4645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51735" y="2016379"/>
            <a:ext cx="78218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200" b="1">
                <a:latin typeface="Arial"/>
              </a:rPr>
              <a:t>School of </a:t>
            </a:r>
            <a:r>
              <a:rPr lang="en-GB" sz="3200" b="1">
                <a:latin typeface="Arial"/>
              </a:rPr>
              <a:t>Social &amp; Political Sciences </a:t>
            </a:r>
            <a:endParaRPr lang="en-US" sz="3200" b="1">
              <a:latin typeface="Arial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A8C666C-D61B-346B-E024-8544B7277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264026"/>
              </p:ext>
            </p:extLst>
          </p:nvPr>
        </p:nvGraphicFramePr>
        <p:xfrm>
          <a:off x="2639616" y="2791563"/>
          <a:ext cx="6912767" cy="27177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08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Julia Baig </a:t>
                      </a:r>
                      <a:endParaRPr sz="1400" b="1"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60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60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Reopen Nominations (RON)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17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39.5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82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ES" sz="1600" b="1" i="1" dirty="0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Julia Baig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428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2D2513FE-015F-9EDF-6460-923F21DDD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216" name="Rectangle"/>
          <p:cNvSpPr/>
          <p:nvPr/>
        </p:nvSpPr>
        <p:spPr>
          <a:xfrm>
            <a:off x="2092172" y="2514601"/>
            <a:ext cx="7870929" cy="17555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17" name="Content Placeholder 2"/>
          <p:cNvSpPr txBox="1">
            <a:spLocks noGrp="1"/>
          </p:cNvSpPr>
          <p:nvPr>
            <p:ph idx="1"/>
          </p:nvPr>
        </p:nvSpPr>
        <p:spPr>
          <a:xfrm>
            <a:off x="3354524" y="2514600"/>
            <a:ext cx="5482953" cy="182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buNone/>
              <a:defRPr sz="4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3600">
                <a:latin typeface="Arial"/>
              </a:rPr>
              <a:t>Undergraduate College Convenors</a:t>
            </a:r>
            <a:r>
              <a:rPr lang="en-GB"/>
              <a:t> 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21D0B8EF-07B0-C795-7EF0-D36694B5A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227" name="Rectangle"/>
          <p:cNvSpPr/>
          <p:nvPr/>
        </p:nvSpPr>
        <p:spPr>
          <a:xfrm>
            <a:off x="2101050" y="2512381"/>
            <a:ext cx="7862051" cy="17666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28" name="Content Placeholder 2"/>
          <p:cNvSpPr txBox="1">
            <a:spLocks noGrp="1"/>
          </p:cNvSpPr>
          <p:nvPr>
            <p:ph idx="1"/>
          </p:nvPr>
        </p:nvSpPr>
        <p:spPr>
          <a:xfrm>
            <a:off x="3030487" y="2658615"/>
            <a:ext cx="6131026" cy="154077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900"/>
              </a:spcBef>
              <a:buSzTx/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600" b="1">
                <a:latin typeface="Arial"/>
              </a:rPr>
              <a:t>UG College Convenor </a:t>
            </a:r>
            <a:endParaRPr lang="en-US" sz="3600" b="1">
              <a:latin typeface="Arial"/>
            </a:endParaRPr>
          </a:p>
          <a:p>
            <a:r>
              <a:rPr lang="en-GB" sz="3600" b="1">
                <a:latin typeface="Arial"/>
              </a:rPr>
              <a:t>Arts &amp; Humanities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80F72A-CCFE-6729-CD2C-8DBBE6B81C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585AD19D-C5AD-37DE-65CB-0A0BD009C8E9}"/>
              </a:ext>
            </a:extLst>
          </p:cNvPr>
          <p:cNvSpPr/>
          <p:nvPr/>
        </p:nvSpPr>
        <p:spPr>
          <a:xfrm>
            <a:off x="2076400" y="4645"/>
            <a:ext cx="7886700" cy="65014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6269F0-4863-63B9-338F-02578BE0BC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sz="2300">
              <a:latin typeface="Arial"/>
            </a:endParaRPr>
          </a:p>
        </p:txBody>
      </p:sp>
      <p:sp>
        <p:nvSpPr>
          <p:cNvPr id="232" name="Content Placeholder 2"/>
          <p:cNvSpPr txBox="1">
            <a:spLocks noGrp="1"/>
          </p:cNvSpPr>
          <p:nvPr>
            <p:ph idx="1"/>
          </p:nvPr>
        </p:nvSpPr>
        <p:spPr>
          <a:xfrm>
            <a:off x="1976418" y="2060849"/>
            <a:ext cx="8229601" cy="647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200" b="1">
                <a:latin typeface="Arial"/>
              </a:rPr>
              <a:t>UG Convenor </a:t>
            </a:r>
            <a:r>
              <a:rPr lang="en-GB" sz="3200" b="1">
                <a:latin typeface="Arial"/>
              </a:rPr>
              <a:t>Arts &amp; Humanities </a:t>
            </a:r>
            <a:endParaRPr lang="en-US" sz="3200" b="1">
              <a:latin typeface="Arial"/>
            </a:endParaRPr>
          </a:p>
        </p:txBody>
      </p:sp>
      <p:graphicFrame>
        <p:nvGraphicFramePr>
          <p:cNvPr id="233" name="Table 3"/>
          <p:cNvGraphicFramePr/>
          <p:nvPr>
            <p:extLst>
              <p:ext uri="{D42A27DB-BD31-4B8C-83A1-F6EECF244321}">
                <p14:modId xmlns:p14="http://schemas.microsoft.com/office/powerpoint/2010/main" val="3020779248"/>
              </p:ext>
            </p:extLst>
          </p:nvPr>
        </p:nvGraphicFramePr>
        <p:xfrm>
          <a:off x="2596183" y="2711201"/>
          <a:ext cx="7056784" cy="302089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2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556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1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2</a:t>
                      </a: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Liberty Holmes 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113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113</a:t>
                      </a: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1">
                          <a:latin typeface="Arial"/>
                        </a:rPr>
                        <a:t>Reopen Nominations (RON)</a:t>
                      </a:r>
                      <a:endParaRPr>
                        <a:latin typeface="Arial"/>
                        <a:sym typeface="Helvetica Neue"/>
                      </a:endParaRP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6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6</a:t>
                      </a: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5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60.5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124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ELECTED: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20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Liberty Holmes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24E4-5039-57F8-AE0C-C613A4BA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05A92F0E-2DF3-E808-525A-04779BB92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227" name="Rectangle">
            <a:extLst>
              <a:ext uri="{FF2B5EF4-FFF2-40B4-BE49-F238E27FC236}">
                <a16:creationId xmlns:a16="http://schemas.microsoft.com/office/drawing/2014/main" id="{510CE516-6ECA-B683-A95F-DEBE433661CA}"/>
              </a:ext>
            </a:extLst>
          </p:cNvPr>
          <p:cNvSpPr/>
          <p:nvPr/>
        </p:nvSpPr>
        <p:spPr>
          <a:xfrm>
            <a:off x="2101050" y="2512381"/>
            <a:ext cx="7862051" cy="17666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28" name="Content Placeholder 2">
            <a:extLst>
              <a:ext uri="{FF2B5EF4-FFF2-40B4-BE49-F238E27FC236}">
                <a16:creationId xmlns:a16="http://schemas.microsoft.com/office/drawing/2014/main" id="{DAB03205-A1D7-EA24-B9F8-6E801B8D8D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30487" y="2658615"/>
            <a:ext cx="6131026" cy="154077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900"/>
              </a:spcBef>
              <a:buSzTx/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600" b="1">
                <a:latin typeface="Arial"/>
              </a:rPr>
              <a:t>UG College Convenor </a:t>
            </a:r>
            <a:endParaRPr lang="en-US" sz="3600" b="1">
              <a:latin typeface="Arial"/>
            </a:endParaRPr>
          </a:p>
          <a:p>
            <a:r>
              <a:rPr lang="en-GB" sz="3600" b="1">
                <a:latin typeface="Arial"/>
              </a:rPr>
              <a:t>MVLS</a:t>
            </a:r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005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B97FB-49E0-25AB-BB55-FFDD625C1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887F1F-4C0B-B762-2834-C556EDE50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D13EF773-C2E9-D894-5953-12F680C9DAD0}"/>
              </a:ext>
            </a:extLst>
          </p:cNvPr>
          <p:cNvSpPr/>
          <p:nvPr/>
        </p:nvSpPr>
        <p:spPr>
          <a:xfrm>
            <a:off x="2076400" y="4645"/>
            <a:ext cx="7886700" cy="65014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2F8FF4-7BF9-D2A9-407B-67B549F383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sz="2300">
              <a:latin typeface="Arial"/>
            </a:endParaRPr>
          </a:p>
        </p:txBody>
      </p:sp>
      <p:sp>
        <p:nvSpPr>
          <p:cNvPr id="232" name="Content Placeholder 2">
            <a:extLst>
              <a:ext uri="{FF2B5EF4-FFF2-40B4-BE49-F238E27FC236}">
                <a16:creationId xmlns:a16="http://schemas.microsoft.com/office/drawing/2014/main" id="{BF766311-5E19-026C-F6F8-0F5AD906D1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76418" y="2060849"/>
            <a:ext cx="8229601" cy="647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200" b="1">
                <a:latin typeface="Arial"/>
              </a:rPr>
              <a:t>UG Convenor </a:t>
            </a:r>
            <a:r>
              <a:rPr lang="en-GB" sz="3200" b="1">
                <a:latin typeface="Arial"/>
              </a:rPr>
              <a:t>MVLS </a:t>
            </a:r>
            <a:endParaRPr lang="en-US" sz="3200" b="1">
              <a:latin typeface="Arial"/>
            </a:endParaRPr>
          </a:p>
        </p:txBody>
      </p:sp>
      <p:graphicFrame>
        <p:nvGraphicFramePr>
          <p:cNvPr id="233" name="Table 3">
            <a:extLst>
              <a:ext uri="{FF2B5EF4-FFF2-40B4-BE49-F238E27FC236}">
                <a16:creationId xmlns:a16="http://schemas.microsoft.com/office/drawing/2014/main" id="{1BDF0D3B-F1A6-AF6C-1C98-E447ADBBC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49508"/>
              </p:ext>
            </p:extLst>
          </p:nvPr>
        </p:nvGraphicFramePr>
        <p:xfrm>
          <a:off x="2596183" y="2711201"/>
          <a:ext cx="7056784" cy="302089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2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556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1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2</a:t>
                      </a: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Caelyn Bailey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18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18</a:t>
                      </a: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1" dirty="0">
                          <a:latin typeface="Arial"/>
                        </a:rPr>
                        <a:t>Jannat Afzal</a:t>
                      </a:r>
                      <a:endParaRPr dirty="0">
                        <a:latin typeface="Arial"/>
                        <a:sym typeface="Helvetica Neue"/>
                      </a:endParaRP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146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146</a:t>
                      </a: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4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168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ELECTED: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2000" b="1" dirty="0">
                          <a:latin typeface="Arial"/>
                        </a:rPr>
                        <a:t>Jannat Afzal</a:t>
                      </a:r>
                      <a:endParaRPr lang="en-GB" dirty="0">
                        <a:latin typeface="Arial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785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08945-6798-3883-F084-EFDC42583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792D6525-8656-2847-90DB-5D72CDEB1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227" name="Rectangle">
            <a:extLst>
              <a:ext uri="{FF2B5EF4-FFF2-40B4-BE49-F238E27FC236}">
                <a16:creationId xmlns:a16="http://schemas.microsoft.com/office/drawing/2014/main" id="{AF19A312-E6A4-8D35-903A-54510797D5EC}"/>
              </a:ext>
            </a:extLst>
          </p:cNvPr>
          <p:cNvSpPr/>
          <p:nvPr/>
        </p:nvSpPr>
        <p:spPr>
          <a:xfrm>
            <a:off x="2101050" y="2512381"/>
            <a:ext cx="7862051" cy="17666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28" name="Content Placeholder 2">
            <a:extLst>
              <a:ext uri="{FF2B5EF4-FFF2-40B4-BE49-F238E27FC236}">
                <a16:creationId xmlns:a16="http://schemas.microsoft.com/office/drawing/2014/main" id="{5372CAE6-B574-ECA4-86FE-5BE65E4F13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30487" y="2658615"/>
            <a:ext cx="6131026" cy="154077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900"/>
              </a:spcBef>
              <a:buSzTx/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600" b="1">
                <a:latin typeface="Arial"/>
              </a:rPr>
              <a:t>UG College Convenor </a:t>
            </a:r>
            <a:endParaRPr lang="en-US" sz="3600" b="1">
              <a:latin typeface="Arial"/>
            </a:endParaRPr>
          </a:p>
          <a:p>
            <a:r>
              <a:rPr lang="en-GB" sz="3600" b="1">
                <a:latin typeface="Arial"/>
              </a:rPr>
              <a:t>Science &amp; Engineering</a:t>
            </a:r>
            <a:endParaRPr lang="en-GB" sz="36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172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7EDCD-93C3-7A72-3D6B-982BF5FAE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BE2533-1C1F-63C2-3FB9-61633560E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F80CAC80-CEFE-779D-085A-561DB5ED4EA2}"/>
              </a:ext>
            </a:extLst>
          </p:cNvPr>
          <p:cNvSpPr/>
          <p:nvPr/>
        </p:nvSpPr>
        <p:spPr>
          <a:xfrm>
            <a:off x="2076400" y="4645"/>
            <a:ext cx="7886700" cy="65014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49B559-380E-1076-3783-695DD30A4D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sz="2300">
              <a:latin typeface="Arial"/>
            </a:endParaRPr>
          </a:p>
        </p:txBody>
      </p:sp>
      <p:sp>
        <p:nvSpPr>
          <p:cNvPr id="232" name="Content Placeholder 2">
            <a:extLst>
              <a:ext uri="{FF2B5EF4-FFF2-40B4-BE49-F238E27FC236}">
                <a16:creationId xmlns:a16="http://schemas.microsoft.com/office/drawing/2014/main" id="{C49F5F4E-913F-5742-7726-1787529AF0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76418" y="2060849"/>
            <a:ext cx="8229601" cy="647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200" b="1">
                <a:latin typeface="Arial"/>
              </a:rPr>
              <a:t>UG Convenor </a:t>
            </a:r>
            <a:r>
              <a:rPr lang="en-GB" sz="3200" b="1">
                <a:latin typeface="Arial"/>
              </a:rPr>
              <a:t>Science &amp; Engineering</a:t>
            </a:r>
            <a:endParaRPr lang="en-US" sz="3200" b="1">
              <a:latin typeface="Arial"/>
            </a:endParaRPr>
          </a:p>
        </p:txBody>
      </p:sp>
      <p:graphicFrame>
        <p:nvGraphicFramePr>
          <p:cNvPr id="233" name="Table 3">
            <a:extLst>
              <a:ext uri="{FF2B5EF4-FFF2-40B4-BE49-F238E27FC236}">
                <a16:creationId xmlns:a16="http://schemas.microsoft.com/office/drawing/2014/main" id="{4A14A170-A1AB-7F6E-6CB0-C52B38FF3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348048"/>
              </p:ext>
            </p:extLst>
          </p:nvPr>
        </p:nvGraphicFramePr>
        <p:xfrm>
          <a:off x="2567608" y="2711201"/>
          <a:ext cx="7056784" cy="302089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2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556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1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2</a:t>
                      </a: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Mohammed Saleem 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83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83</a:t>
                      </a: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1">
                          <a:latin typeface="Arial"/>
                          <a:sym typeface="Helvetica Neue"/>
                        </a:rPr>
                        <a:t>Reopen Nominations (RON)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30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30</a:t>
                      </a: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12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57.5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125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Mohammed Saleem 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280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2BB71-99DF-35BE-D0D1-9597BD30F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3C74047A-FF79-DF7E-7EF9-FD2BB22B9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227" name="Rectangle">
            <a:extLst>
              <a:ext uri="{FF2B5EF4-FFF2-40B4-BE49-F238E27FC236}">
                <a16:creationId xmlns:a16="http://schemas.microsoft.com/office/drawing/2014/main" id="{1D550B6E-D0DD-07D0-77AF-0B5E85BA09DC}"/>
              </a:ext>
            </a:extLst>
          </p:cNvPr>
          <p:cNvSpPr/>
          <p:nvPr/>
        </p:nvSpPr>
        <p:spPr>
          <a:xfrm>
            <a:off x="2101050" y="2512381"/>
            <a:ext cx="7862051" cy="17666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28" name="Content Placeholder 2">
            <a:extLst>
              <a:ext uri="{FF2B5EF4-FFF2-40B4-BE49-F238E27FC236}">
                <a16:creationId xmlns:a16="http://schemas.microsoft.com/office/drawing/2014/main" id="{D9D3A4F7-5D06-1905-AF0C-2A849E0603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30487" y="2658615"/>
            <a:ext cx="6131026" cy="154077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900"/>
              </a:spcBef>
              <a:buSzTx/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600" b="1">
                <a:latin typeface="Arial"/>
              </a:rPr>
              <a:t>UG College Convenor </a:t>
            </a:r>
            <a:endParaRPr lang="en-US" sz="3600" b="1">
              <a:latin typeface="Arial"/>
            </a:endParaRPr>
          </a:p>
          <a:p>
            <a:r>
              <a:rPr lang="en-GB" sz="3600" b="1">
                <a:latin typeface="Arial"/>
              </a:rPr>
              <a:t>Social Sciences </a:t>
            </a:r>
            <a:endParaRPr lang="en-GB" sz="36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062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ABFDE-70C3-42FC-1D0E-51C98222E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0936B-91A9-AF49-5142-D4AEC7B7A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C22402A1-C023-DB86-773A-EB3A80A3F909}"/>
              </a:ext>
            </a:extLst>
          </p:cNvPr>
          <p:cNvSpPr/>
          <p:nvPr/>
        </p:nvSpPr>
        <p:spPr>
          <a:xfrm>
            <a:off x="2076400" y="4645"/>
            <a:ext cx="7886700" cy="65014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3F290F-698E-16AD-7D33-7A7048571A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sz="2300">
              <a:latin typeface="Arial"/>
            </a:endParaRPr>
          </a:p>
        </p:txBody>
      </p:sp>
      <p:sp>
        <p:nvSpPr>
          <p:cNvPr id="232" name="Content Placeholder 2">
            <a:extLst>
              <a:ext uri="{FF2B5EF4-FFF2-40B4-BE49-F238E27FC236}">
                <a16:creationId xmlns:a16="http://schemas.microsoft.com/office/drawing/2014/main" id="{30B4E97F-9FE1-3F34-0127-F2AB4928B6A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76418" y="2060849"/>
            <a:ext cx="8229601" cy="647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200" b="1">
                <a:latin typeface="Arial"/>
              </a:rPr>
              <a:t>UG Convenor </a:t>
            </a:r>
            <a:r>
              <a:rPr lang="en-GB" sz="3200" b="1">
                <a:latin typeface="Arial"/>
              </a:rPr>
              <a:t>Social Sciences </a:t>
            </a:r>
          </a:p>
        </p:txBody>
      </p:sp>
      <p:graphicFrame>
        <p:nvGraphicFramePr>
          <p:cNvPr id="233" name="Table 3">
            <a:extLst>
              <a:ext uri="{FF2B5EF4-FFF2-40B4-BE49-F238E27FC236}">
                <a16:creationId xmlns:a16="http://schemas.microsoft.com/office/drawing/2014/main" id="{08A5F075-87BC-D8D7-35BA-568C94F7C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770120"/>
              </p:ext>
            </p:extLst>
          </p:nvPr>
        </p:nvGraphicFramePr>
        <p:xfrm>
          <a:off x="2486025" y="2705100"/>
          <a:ext cx="7056784" cy="299891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2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lang="en-GB" sz="1400">
                        <a:latin typeface="Arial"/>
                      </a:endParaRP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1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2</a:t>
                      </a: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Chantelle Atsegoh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131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131</a:t>
                      </a: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1" dirty="0">
                          <a:latin typeface="Arial"/>
                          <a:sym typeface="Helvetica Neue"/>
                        </a:rPr>
                        <a:t>Sam Fraser 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46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46</a:t>
                      </a: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5</a:t>
                      </a:r>
                    </a:p>
                  </a:txBody>
                  <a:tcPr marL="45734" marR="45734" marT="45734" marB="45734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lang="en-GB" sz="1400">
                        <a:latin typeface="Arial"/>
                      </a:endParaRPr>
                    </a:p>
                  </a:txBody>
                  <a:tcPr marL="45734" marR="45734"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89.5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lang="en-GB"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182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lang="en-GB"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556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b="1">
                          <a:latin typeface="Arial"/>
                        </a:rPr>
                        <a:t>ELECTED: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Chantelle Atsegoh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4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7CC2703D-67A0-166E-1978-2051865DE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136" name="Rectangle"/>
          <p:cNvSpPr/>
          <p:nvPr/>
        </p:nvSpPr>
        <p:spPr>
          <a:xfrm>
            <a:off x="2118804" y="2539014"/>
            <a:ext cx="7844296" cy="1704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Content Placeholder 2"/>
          <p:cNvSpPr txBox="1">
            <a:spLocks noGrp="1"/>
          </p:cNvSpPr>
          <p:nvPr>
            <p:ph idx="1"/>
          </p:nvPr>
        </p:nvSpPr>
        <p:spPr>
          <a:xfrm>
            <a:off x="2994483" y="2262572"/>
            <a:ext cx="6203034" cy="23328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900"/>
              </a:spcBef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 b="1">
                <a:latin typeface="Arial"/>
              </a:rPr>
              <a:t>School Representative Biodiversity, One Health &amp; Veterinary Medicine</a:t>
            </a:r>
          </a:p>
        </p:txBody>
      </p:sp>
    </p:spTree>
    <p:extLst>
      <p:ext uri="{BB962C8B-B14F-4D97-AF65-F5344CB8AC3E}">
        <p14:creationId xmlns:p14="http://schemas.microsoft.com/office/powerpoint/2010/main" val="304139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F685E18F-EB2F-9A96-6C10-2A8176C308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275" name="Rectangle"/>
          <p:cNvSpPr/>
          <p:nvPr/>
        </p:nvSpPr>
        <p:spPr>
          <a:xfrm>
            <a:off x="2056660" y="2539014"/>
            <a:ext cx="7906440" cy="1704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6" name="Content Placeholder 1"/>
          <p:cNvSpPr txBox="1">
            <a:spLocks noGrp="1"/>
          </p:cNvSpPr>
          <p:nvPr>
            <p:ph idx="1"/>
          </p:nvPr>
        </p:nvSpPr>
        <p:spPr>
          <a:xfrm>
            <a:off x="2886471" y="2771784"/>
            <a:ext cx="6419058" cy="1468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defRPr sz="44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>
                <a:latin typeface="Arial"/>
              </a:rPr>
              <a:t>Welfare &amp; Equal Opportunities Officers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DFDF4B33-1E06-DBF4-1068-6DF2BF5B3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286" name="Rectangle"/>
          <p:cNvSpPr/>
          <p:nvPr/>
        </p:nvSpPr>
        <p:spPr>
          <a:xfrm>
            <a:off x="2109926" y="2565647"/>
            <a:ext cx="7853174" cy="16867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87" name="Content Placeholder 2"/>
          <p:cNvSpPr txBox="1">
            <a:spLocks noGrp="1"/>
          </p:cNvSpPr>
          <p:nvPr>
            <p:ph idx="1"/>
          </p:nvPr>
        </p:nvSpPr>
        <p:spPr>
          <a:xfrm>
            <a:off x="3303104" y="3018657"/>
            <a:ext cx="5585792" cy="820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spcBef>
                <a:spcPts val="900"/>
              </a:spcBef>
              <a:buSzTx/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3600" b="1">
                <a:latin typeface="Arial"/>
              </a:rPr>
              <a:t>Charities Officer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398165-4CA9-003F-A55E-29F23723E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4AA9572E-5C67-45F5-16CA-4C92DF6F95E6}"/>
              </a:ext>
            </a:extLst>
          </p:cNvPr>
          <p:cNvSpPr/>
          <p:nvPr/>
        </p:nvSpPr>
        <p:spPr>
          <a:xfrm>
            <a:off x="2076400" y="-5001"/>
            <a:ext cx="7886700" cy="65111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D6FFCF-0DE6-94DC-1559-FE005F9CB0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sz="2300">
              <a:latin typeface="Arial"/>
            </a:endParaRPr>
          </a:p>
        </p:txBody>
      </p:sp>
      <p:sp>
        <p:nvSpPr>
          <p:cNvPr id="291" name="Content Placeholder 2"/>
          <p:cNvSpPr txBox="1">
            <a:spLocks noGrp="1"/>
          </p:cNvSpPr>
          <p:nvPr>
            <p:ph idx="1"/>
          </p:nvPr>
        </p:nvSpPr>
        <p:spPr>
          <a:xfrm>
            <a:off x="1986403" y="1561356"/>
            <a:ext cx="8229601" cy="7204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>
                <a:latin typeface="Arial"/>
              </a:rPr>
              <a:t>Charities Officer</a:t>
            </a:r>
            <a:endParaRPr lang="en-US" b="1">
              <a:latin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CCD93C-F09E-B8CF-3E80-11FA298F6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42985"/>
              </p:ext>
            </p:extLst>
          </p:nvPr>
        </p:nvGraphicFramePr>
        <p:xfrm>
          <a:off x="2512436" y="2407011"/>
          <a:ext cx="7014628" cy="314491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3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516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93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1">
                          <a:latin typeface="Arial"/>
                          <a:sym typeface="Helvetica Neue"/>
                        </a:rPr>
                        <a:t>Abdulrahman Al Ansari </a:t>
                      </a:r>
                      <a:endParaRPr sz="1400" b="1">
                        <a:latin typeface="Arial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325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325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93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1">
                          <a:latin typeface="Arial"/>
                          <a:sym typeface="Helvetica Neue"/>
                        </a:rPr>
                        <a:t>Reopen Nominations (RON)</a:t>
                      </a:r>
                      <a:endParaRPr sz="1400" b="1">
                        <a:latin typeface="Arial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82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193.5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82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415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862"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  <a:sym typeface="Helvetica Neue"/>
                        </a:rPr>
                        <a:t>Abdulrahman Al Ansari 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C878564C-437E-8767-0F80-66143EAE0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294" name="Rectangle"/>
          <p:cNvSpPr/>
          <p:nvPr/>
        </p:nvSpPr>
        <p:spPr>
          <a:xfrm>
            <a:off x="2076400" y="2547891"/>
            <a:ext cx="7886700" cy="17045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9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3783"/>
            </a:lvl1pPr>
          </a:lstStyle>
          <a:p>
            <a:br/>
            <a:endParaRPr/>
          </a:p>
        </p:txBody>
      </p:sp>
      <p:sp>
        <p:nvSpPr>
          <p:cNvPr id="296" name="Content Placeholder 2"/>
          <p:cNvSpPr txBox="1">
            <a:spLocks noGrp="1"/>
          </p:cNvSpPr>
          <p:nvPr>
            <p:ph idx="1"/>
          </p:nvPr>
        </p:nvSpPr>
        <p:spPr>
          <a:xfrm>
            <a:off x="3035659" y="2438913"/>
            <a:ext cx="6120682" cy="19801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ts val="900"/>
              </a:spcBef>
              <a:buSzTx/>
              <a:buNone/>
              <a:tabLst>
                <a:tab pos="2501900" algn="l"/>
              </a:tabLst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600" b="1">
                <a:latin typeface="Arial"/>
              </a:rPr>
              <a:t>Disability Equality Officer</a:t>
            </a:r>
            <a:endParaRPr lang="en-US" sz="3600" b="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6DD2CB-2B58-279D-FAB8-F591D732D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47DD37AC-80C7-3836-115C-35F1B9DB47D9}"/>
              </a:ext>
            </a:extLst>
          </p:cNvPr>
          <p:cNvSpPr/>
          <p:nvPr/>
        </p:nvSpPr>
        <p:spPr>
          <a:xfrm>
            <a:off x="2076400" y="-5001"/>
            <a:ext cx="7886700" cy="65111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3F7933-B59B-D29D-0694-5D39070103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lang="en-US" sz="2300">
              <a:latin typeface="Helvetica Neue"/>
            </a:endParaRPr>
          </a:p>
        </p:txBody>
      </p:sp>
      <p:sp>
        <p:nvSpPr>
          <p:cNvPr id="300" name="Content Placeholder 2"/>
          <p:cNvSpPr txBox="1">
            <a:spLocks noGrp="1"/>
          </p:cNvSpPr>
          <p:nvPr>
            <p:ph idx="1"/>
          </p:nvPr>
        </p:nvSpPr>
        <p:spPr>
          <a:xfrm>
            <a:off x="1981200" y="1801626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>
                <a:latin typeface="Arial"/>
              </a:rPr>
              <a:t>Disability Equality Officer</a:t>
            </a:r>
            <a:endParaRPr lang="en-US" b="1">
              <a:latin typeface="Arial"/>
            </a:endParaRPr>
          </a:p>
        </p:txBody>
      </p:sp>
      <p:graphicFrame>
        <p:nvGraphicFramePr>
          <p:cNvPr id="301" name="Table 3"/>
          <p:cNvGraphicFramePr/>
          <p:nvPr>
            <p:extLst>
              <p:ext uri="{D42A27DB-BD31-4B8C-83A1-F6EECF244321}">
                <p14:modId xmlns:p14="http://schemas.microsoft.com/office/powerpoint/2010/main" val="2907615123"/>
              </p:ext>
            </p:extLst>
          </p:nvPr>
        </p:nvGraphicFramePr>
        <p:xfrm>
          <a:off x="2573259" y="2550308"/>
          <a:ext cx="6889687" cy="289530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37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344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4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1">
                          <a:latin typeface="Arial"/>
                          <a:sym typeface="Helvetica Neue"/>
                        </a:rPr>
                        <a:t> Ciara McCarthy</a:t>
                      </a:r>
                      <a:endParaRPr sz="1400" b="1">
                        <a:latin typeface="Arial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399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399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4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1" dirty="0">
                          <a:latin typeface="Arial"/>
                          <a:sym typeface="Helvetica Neue"/>
                        </a:rPr>
                        <a:t> </a:t>
                      </a:r>
                      <a:r>
                        <a:rPr lang="en-GB" sz="1400" b="1" dirty="0">
                          <a:latin typeface="Arial"/>
                        </a:rPr>
                        <a:t>Reopen Nominations (RON)</a:t>
                      </a:r>
                      <a:endParaRPr lang="en-GB" sz="1400" b="1" dirty="0">
                        <a:latin typeface="Arial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23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77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212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77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446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193">
                <a:tc>
                  <a:txBody>
                    <a:bodyPr/>
                    <a:lstStyle/>
                    <a:p>
                      <a:pPr lvl="0" algn="l">
                        <a:buNone/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US" sz="1400" b="1">
                          <a:latin typeface="Arial"/>
                        </a:rPr>
                        <a:t>ELECTED</a:t>
                      </a:r>
                      <a:endParaRPr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i="1" dirty="0">
                          <a:latin typeface="Arial"/>
                        </a:rPr>
                        <a:t>Ciara McCarthy</a:t>
                      </a:r>
                      <a:endParaRPr lang="en-GB" sz="1600" b="1" i="1" dirty="0">
                        <a:latin typeface="Arial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0D8F6C1B-26F2-6F03-65BD-DAF8BE3B5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303" name="Rectangle"/>
          <p:cNvSpPr/>
          <p:nvPr/>
        </p:nvSpPr>
        <p:spPr>
          <a:xfrm>
            <a:off x="2076400" y="2564951"/>
            <a:ext cx="7886700" cy="17280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0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3783"/>
            </a:lvl1pPr>
          </a:lstStyle>
          <a:p>
            <a:br/>
            <a:endParaRPr/>
          </a:p>
        </p:txBody>
      </p:sp>
      <p:sp>
        <p:nvSpPr>
          <p:cNvPr id="305" name="Content Placeholder 2"/>
          <p:cNvSpPr txBox="1">
            <a:spLocks noGrp="1"/>
          </p:cNvSpPr>
          <p:nvPr>
            <p:ph idx="1"/>
          </p:nvPr>
        </p:nvSpPr>
        <p:spPr>
          <a:xfrm>
            <a:off x="3396084" y="2564952"/>
            <a:ext cx="5399833" cy="17280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ts val="900"/>
              </a:spcBef>
              <a:buSzTx/>
              <a:buNone/>
              <a:tabLst>
                <a:tab pos="2501900" algn="l"/>
              </a:tabLst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600" b="1">
                <a:latin typeface="Arial"/>
              </a:rPr>
              <a:t>Environmental Officer</a:t>
            </a:r>
            <a:endParaRPr lang="en-US" b="1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C7E13B-1E14-D83D-C0F7-AD246E123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3F1BA8BD-F5E4-46BD-629B-E7A175709194}"/>
              </a:ext>
            </a:extLst>
          </p:cNvPr>
          <p:cNvSpPr/>
          <p:nvPr/>
        </p:nvSpPr>
        <p:spPr>
          <a:xfrm>
            <a:off x="1985106" y="4645"/>
            <a:ext cx="7977994" cy="65014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5A9AA6-4CF4-9AB0-0C41-642D9F974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lang="en-US" sz="2300">
              <a:latin typeface="Helvetica Neue"/>
            </a:endParaRPr>
          </a:p>
        </p:txBody>
      </p:sp>
      <p:sp>
        <p:nvSpPr>
          <p:cNvPr id="309" name="Content Placeholder 2"/>
          <p:cNvSpPr txBox="1">
            <a:spLocks noGrp="1"/>
          </p:cNvSpPr>
          <p:nvPr>
            <p:ph idx="1"/>
          </p:nvPr>
        </p:nvSpPr>
        <p:spPr>
          <a:xfrm>
            <a:off x="1861282" y="1953902"/>
            <a:ext cx="8229601" cy="687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>
                <a:latin typeface="Arial"/>
              </a:rPr>
              <a:t>Environmental Officer</a:t>
            </a:r>
            <a:endParaRPr lang="en-US" b="1">
              <a:latin typeface="Arial"/>
            </a:endParaRPr>
          </a:p>
        </p:txBody>
      </p:sp>
      <p:graphicFrame>
        <p:nvGraphicFramePr>
          <p:cNvPr id="310" name="Table 3"/>
          <p:cNvGraphicFramePr/>
          <p:nvPr>
            <p:extLst>
              <p:ext uri="{D42A27DB-BD31-4B8C-83A1-F6EECF244321}">
                <p14:modId xmlns:p14="http://schemas.microsoft.com/office/powerpoint/2010/main" val="2518427574"/>
              </p:ext>
            </p:extLst>
          </p:nvPr>
        </p:nvGraphicFramePr>
        <p:xfrm>
          <a:off x="2443784" y="2720064"/>
          <a:ext cx="7056783" cy="300486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32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609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00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</a:rPr>
                        <a:t>Alina Chauhan </a:t>
                      </a:r>
                      <a:endParaRPr lang="en-GB"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325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325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98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</a:rPr>
                        <a:t>Reopen Nominations (RON)</a:t>
                      </a:r>
                      <a:endParaRPr lang="en-GB"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36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181.5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387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823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600" b="1" dirty="0">
                          <a:latin typeface="Arial"/>
                          <a:ea typeface="Helvetica Neue"/>
                          <a:cs typeface="Helvetica Neue"/>
                        </a:rPr>
                        <a:t>Alina Chauhan </a:t>
                      </a:r>
                      <a:endParaRPr lang="en-GB" sz="1600" b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D5EC5-27BC-2704-6986-DDF48FC37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51181C93-4A15-07F1-81F0-AEE4674AB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303" name="Rectangle">
            <a:extLst>
              <a:ext uri="{FF2B5EF4-FFF2-40B4-BE49-F238E27FC236}">
                <a16:creationId xmlns:a16="http://schemas.microsoft.com/office/drawing/2014/main" id="{C1E7F330-304A-EA5C-F93D-DE8847AD4653}"/>
              </a:ext>
            </a:extLst>
          </p:cNvPr>
          <p:cNvSpPr/>
          <p:nvPr/>
        </p:nvSpPr>
        <p:spPr>
          <a:xfrm>
            <a:off x="2076400" y="2564951"/>
            <a:ext cx="7886700" cy="17280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04" name="Title 1">
            <a:extLst>
              <a:ext uri="{FF2B5EF4-FFF2-40B4-BE49-F238E27FC236}">
                <a16:creationId xmlns:a16="http://schemas.microsoft.com/office/drawing/2014/main" id="{10051CAB-2A8B-FF90-3C94-73AFD25F5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3783"/>
            </a:lvl1pPr>
          </a:lstStyle>
          <a:p>
            <a:br/>
            <a:endParaRPr/>
          </a:p>
        </p:txBody>
      </p:sp>
      <p:sp>
        <p:nvSpPr>
          <p:cNvPr id="305" name="Content Placeholder 2">
            <a:extLst>
              <a:ext uri="{FF2B5EF4-FFF2-40B4-BE49-F238E27FC236}">
                <a16:creationId xmlns:a16="http://schemas.microsoft.com/office/drawing/2014/main" id="{41A8D1D1-B1C1-F857-F620-A8F77A5D96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96084" y="2564952"/>
            <a:ext cx="5660263" cy="17280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ts val="900"/>
              </a:spcBef>
              <a:buSzTx/>
              <a:buNone/>
              <a:tabLst>
                <a:tab pos="2501900" algn="l"/>
              </a:tabLst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3600" b="1">
                <a:latin typeface="Arial"/>
              </a:rPr>
              <a:t>Gender Equality Officer</a:t>
            </a:r>
          </a:p>
        </p:txBody>
      </p:sp>
    </p:spTree>
    <p:extLst>
      <p:ext uri="{BB962C8B-B14F-4D97-AF65-F5344CB8AC3E}">
        <p14:creationId xmlns:p14="http://schemas.microsoft.com/office/powerpoint/2010/main" val="504987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DD685-8CC3-AD70-8052-637BDFD8D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7AEC42-AF55-3106-C8F1-54032ABDA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F8417178-3082-B449-D854-1A6F38462C44}"/>
              </a:ext>
            </a:extLst>
          </p:cNvPr>
          <p:cNvSpPr/>
          <p:nvPr/>
        </p:nvSpPr>
        <p:spPr>
          <a:xfrm>
            <a:off x="1985106" y="4645"/>
            <a:ext cx="8054194" cy="65014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5DBD4F-C40A-6CA3-5B19-D7CE126A8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sz="2300">
              <a:latin typeface="Arial"/>
            </a:endParaRPr>
          </a:p>
        </p:txBody>
      </p:sp>
      <p:sp>
        <p:nvSpPr>
          <p:cNvPr id="309" name="Content Placeholder 2">
            <a:extLst>
              <a:ext uri="{FF2B5EF4-FFF2-40B4-BE49-F238E27FC236}">
                <a16:creationId xmlns:a16="http://schemas.microsoft.com/office/drawing/2014/main" id="{688027BA-FFDB-B7F4-38D1-F7A2B12260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5107" y="2030102"/>
            <a:ext cx="8229601" cy="687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b="1">
                <a:latin typeface="Arial"/>
              </a:rPr>
              <a:t>Gender Equality Officer </a:t>
            </a:r>
            <a:endParaRPr lang="en-US">
              <a:latin typeface="Arial"/>
            </a:endParaRPr>
          </a:p>
        </p:txBody>
      </p:sp>
      <p:graphicFrame>
        <p:nvGraphicFramePr>
          <p:cNvPr id="310" name="Table 3">
            <a:extLst>
              <a:ext uri="{FF2B5EF4-FFF2-40B4-BE49-F238E27FC236}">
                <a16:creationId xmlns:a16="http://schemas.microsoft.com/office/drawing/2014/main" id="{7DBB036E-B9F6-0703-21BF-D9E480525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970546"/>
              </p:ext>
            </p:extLst>
          </p:nvPr>
        </p:nvGraphicFramePr>
        <p:xfrm>
          <a:off x="2481884" y="2720064"/>
          <a:ext cx="7056783" cy="300486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32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609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00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Laura Thompson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397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397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98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</a:rPr>
                        <a:t>Reopen Nominations (RON)</a:t>
                      </a:r>
                      <a:endParaRPr lang="en-GB"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215.5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463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823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6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Laura Thompson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146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B4CC9653-75F5-DF40-7F65-E8014A620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320" name="Rectangle"/>
          <p:cNvSpPr/>
          <p:nvPr/>
        </p:nvSpPr>
        <p:spPr>
          <a:xfrm>
            <a:off x="2056660" y="2547891"/>
            <a:ext cx="7906440" cy="16956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21" name="Content Placeholder 2"/>
          <p:cNvSpPr txBox="1">
            <a:spLocks noGrp="1"/>
          </p:cNvSpPr>
          <p:nvPr>
            <p:ph idx="1"/>
          </p:nvPr>
        </p:nvSpPr>
        <p:spPr>
          <a:xfrm>
            <a:off x="2471701" y="3018657"/>
            <a:ext cx="7238953" cy="820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813816">
              <a:spcBef>
                <a:spcPts val="800"/>
              </a:spcBef>
              <a:buSzTx/>
              <a:buNone/>
              <a:defRPr sz="3559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GB" sz="3600" b="1">
                <a:latin typeface="Arial"/>
              </a:rPr>
              <a:t>Home Students</a:t>
            </a:r>
            <a:r>
              <a:rPr sz="3600" b="1">
                <a:latin typeface="Arial"/>
              </a:rPr>
              <a:t> Officer</a:t>
            </a:r>
            <a:endParaRPr lang="en-US" sz="3600" b="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F8657F-9B32-CC68-FC97-23897E77B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17FB0EC9-4C8E-C7ED-DA91-C658111CA89A}"/>
              </a:ext>
            </a:extLst>
          </p:cNvPr>
          <p:cNvSpPr/>
          <p:nvPr/>
        </p:nvSpPr>
        <p:spPr>
          <a:xfrm>
            <a:off x="2153565" y="-4816"/>
            <a:ext cx="7886700" cy="6154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8FA1C8-7FBD-7E74-1134-21D040950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300">
                <a:latin typeface="Arial"/>
              </a:rPr>
              <a:t>SRC </a:t>
            </a:r>
            <a:r>
              <a:rPr lang="en-GB" sz="2300">
                <a:latin typeface="Arial"/>
              </a:rPr>
              <a:t>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lang="en-US" sz="2300">
              <a:latin typeface="Helvetica Neue"/>
            </a:endParaRPr>
          </a:p>
        </p:txBody>
      </p:sp>
      <p:sp>
        <p:nvSpPr>
          <p:cNvPr id="141" name="Content Placeholder 2"/>
          <p:cNvSpPr txBox="1">
            <a:spLocks noGrp="1"/>
          </p:cNvSpPr>
          <p:nvPr>
            <p:ph idx="1"/>
          </p:nvPr>
        </p:nvSpPr>
        <p:spPr>
          <a:xfrm>
            <a:off x="1981199" y="1710413"/>
            <a:ext cx="8229600" cy="125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200" b="1">
                <a:latin typeface="Arial"/>
              </a:rPr>
              <a:t>School of </a:t>
            </a:r>
            <a:r>
              <a:rPr lang="en-GB" sz="3200" b="1">
                <a:latin typeface="Arial"/>
              </a:rPr>
              <a:t>Biodiversity, One Health &amp; Veterinary Medicine</a:t>
            </a:r>
            <a:endParaRPr lang="en-US" sz="3200" b="1">
              <a:latin typeface="Arial"/>
            </a:endParaRPr>
          </a:p>
        </p:txBody>
      </p:sp>
      <p:graphicFrame>
        <p:nvGraphicFramePr>
          <p:cNvPr id="142" name="Table 3"/>
          <p:cNvGraphicFramePr/>
          <p:nvPr>
            <p:extLst>
              <p:ext uri="{D42A27DB-BD31-4B8C-83A1-F6EECF244321}">
                <p14:modId xmlns:p14="http://schemas.microsoft.com/office/powerpoint/2010/main" val="1894562786"/>
              </p:ext>
            </p:extLst>
          </p:nvPr>
        </p:nvGraphicFramePr>
        <p:xfrm>
          <a:off x="2639616" y="2791563"/>
          <a:ext cx="6912767" cy="27177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08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s-ES" sz="1400" b="1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Elena Eliza Pérez</a:t>
                      </a:r>
                      <a:endParaRPr sz="1100" b="1"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28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28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Reopen Nominations (RON)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17.5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ES" sz="2000" b="1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Elena Eliza Pérez</a:t>
                      </a:r>
                      <a:endParaRPr lang="es-ES" sz="1600" b="1" i="1" dirty="0"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001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6CF9E4-8B1E-A087-97F7-C3604E38C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BDF025C6-7AB8-BD77-E8DA-293A558350D8}"/>
              </a:ext>
            </a:extLst>
          </p:cNvPr>
          <p:cNvSpPr/>
          <p:nvPr/>
        </p:nvSpPr>
        <p:spPr>
          <a:xfrm>
            <a:off x="2076400" y="4645"/>
            <a:ext cx="7886700" cy="65014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AEDEC0-11BA-F973-DB60-68119CAF49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lang="en-US" sz="2300">
              <a:latin typeface="Helvetica Neue"/>
            </a:endParaRPr>
          </a:p>
        </p:txBody>
      </p:sp>
      <p:sp>
        <p:nvSpPr>
          <p:cNvPr id="325" name="Content Placeholder 2"/>
          <p:cNvSpPr txBox="1">
            <a:spLocks noGrp="1"/>
          </p:cNvSpPr>
          <p:nvPr>
            <p:ph idx="1"/>
          </p:nvPr>
        </p:nvSpPr>
        <p:spPr>
          <a:xfrm>
            <a:off x="1981199" y="1877558"/>
            <a:ext cx="8229601" cy="7204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GB" b="1">
                <a:latin typeface="Arial"/>
              </a:rPr>
              <a:t>Home Students</a:t>
            </a:r>
            <a:r>
              <a:rPr b="1">
                <a:latin typeface="Arial"/>
              </a:rPr>
              <a:t> Officer</a:t>
            </a:r>
            <a:endParaRPr lang="en-US" b="1">
              <a:latin typeface="Arial"/>
            </a:endParaRPr>
          </a:p>
        </p:txBody>
      </p:sp>
      <p:graphicFrame>
        <p:nvGraphicFramePr>
          <p:cNvPr id="326" name="Table 3"/>
          <p:cNvGraphicFramePr/>
          <p:nvPr>
            <p:extLst>
              <p:ext uri="{D42A27DB-BD31-4B8C-83A1-F6EECF244321}">
                <p14:modId xmlns:p14="http://schemas.microsoft.com/office/powerpoint/2010/main" val="1909285186"/>
              </p:ext>
            </p:extLst>
          </p:nvPr>
        </p:nvGraphicFramePr>
        <p:xfrm>
          <a:off x="2675625" y="2597987"/>
          <a:ext cx="6840751" cy="347764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351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724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52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</a:rPr>
                        <a:t>Aaron </a:t>
                      </a:r>
                      <a:r>
                        <a:rPr lang="en-GB" sz="1400" b="1" err="1">
                          <a:latin typeface="Arial"/>
                          <a:ea typeface="Helvetica Neue"/>
                          <a:cs typeface="Helvetica Neue"/>
                        </a:rPr>
                        <a:t>Purba</a:t>
                      </a: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endParaRPr lang="en-GB"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416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416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26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1">
                          <a:latin typeface="Arial"/>
                          <a:sym typeface="Helvetica Neue"/>
                        </a:rPr>
                        <a:t>Reopen Nominations (RON)</a:t>
                      </a:r>
                      <a:endParaRPr sz="1400" b="1">
                        <a:latin typeface="Arial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22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9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236.5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502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839"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600" b="1" i="1" dirty="0">
                          <a:latin typeface="Arial"/>
                          <a:ea typeface="Helvetica Neue"/>
                          <a:cs typeface="Helvetica Neue"/>
                        </a:rPr>
                        <a:t>Aaron</a:t>
                      </a:r>
                      <a:r>
                        <a:rPr lang="en-GB" sz="1600" b="1" i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GB" sz="1600" b="1" i="1" dirty="0">
                          <a:latin typeface="Arial"/>
                          <a:ea typeface="Helvetica Neue"/>
                          <a:cs typeface="Helvetica Neue"/>
                        </a:rPr>
                        <a:t>Purba</a:t>
                      </a:r>
                      <a:endParaRPr lang="en-GB" sz="1600" b="1" i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11195-DF3D-FE81-75AA-A78F2B286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45F9619F-4996-8397-257C-A89BA350C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320" name="Rectangle">
            <a:extLst>
              <a:ext uri="{FF2B5EF4-FFF2-40B4-BE49-F238E27FC236}">
                <a16:creationId xmlns:a16="http://schemas.microsoft.com/office/drawing/2014/main" id="{FF13A3B7-004F-9461-99A1-53A97F4BE630}"/>
              </a:ext>
            </a:extLst>
          </p:cNvPr>
          <p:cNvSpPr/>
          <p:nvPr/>
        </p:nvSpPr>
        <p:spPr>
          <a:xfrm>
            <a:off x="2056660" y="2547891"/>
            <a:ext cx="7906440" cy="16956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21" name="Content Placeholder 2">
            <a:extLst>
              <a:ext uri="{FF2B5EF4-FFF2-40B4-BE49-F238E27FC236}">
                <a16:creationId xmlns:a16="http://schemas.microsoft.com/office/drawing/2014/main" id="{065D3764-325C-54D1-9C23-2030292DEF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71701" y="3018657"/>
            <a:ext cx="7238953" cy="820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813816">
              <a:spcBef>
                <a:spcPts val="800"/>
              </a:spcBef>
              <a:buSzTx/>
              <a:buNone/>
              <a:defRPr sz="3559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600" b="1">
                <a:latin typeface="Arial"/>
              </a:rPr>
              <a:t>International Students Officer</a:t>
            </a:r>
            <a:endParaRPr lang="en-US" sz="3600" b="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465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D405B-3473-F00B-DD83-E7FF907E7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D57C0-4F1E-03EB-7AC7-BAABA2F61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03E88349-455A-511F-3D38-91483849CD5B}"/>
              </a:ext>
            </a:extLst>
          </p:cNvPr>
          <p:cNvSpPr/>
          <p:nvPr/>
        </p:nvSpPr>
        <p:spPr>
          <a:xfrm>
            <a:off x="2076400" y="4645"/>
            <a:ext cx="7886700" cy="65014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85C436-0548-3189-B16B-EC471B517F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lang="en-US" sz="2300">
              <a:latin typeface="Helvetica Neue"/>
            </a:endParaRPr>
          </a:p>
        </p:txBody>
      </p:sp>
      <p:sp>
        <p:nvSpPr>
          <p:cNvPr id="325" name="Content Placeholder 2">
            <a:extLst>
              <a:ext uri="{FF2B5EF4-FFF2-40B4-BE49-F238E27FC236}">
                <a16:creationId xmlns:a16="http://schemas.microsoft.com/office/drawing/2014/main" id="{A507B9B1-F40C-2664-71AC-CF0417EEB7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1199" y="1877558"/>
            <a:ext cx="8229601" cy="7204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>
                <a:latin typeface="Arial"/>
              </a:rPr>
              <a:t>International Students Officer</a:t>
            </a:r>
            <a:endParaRPr lang="en-US" b="1">
              <a:latin typeface="Arial"/>
            </a:endParaRPr>
          </a:p>
        </p:txBody>
      </p:sp>
      <p:graphicFrame>
        <p:nvGraphicFramePr>
          <p:cNvPr id="326" name="Table 3">
            <a:extLst>
              <a:ext uri="{FF2B5EF4-FFF2-40B4-BE49-F238E27FC236}">
                <a16:creationId xmlns:a16="http://schemas.microsoft.com/office/drawing/2014/main" id="{7A31B5E9-9F84-E155-2853-AB641B032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518305"/>
              </p:ext>
            </p:extLst>
          </p:nvPr>
        </p:nvGraphicFramePr>
        <p:xfrm>
          <a:off x="2675625" y="2597987"/>
          <a:ext cx="6840751" cy="347764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351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724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52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Sarah Felkner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340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26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400" b="1">
                          <a:latin typeface="Arial"/>
                          <a:sym typeface="Helvetica Neue"/>
                        </a:rPr>
                        <a:t>Reopen Nominations (RON)</a:t>
                      </a:r>
                      <a:endParaRPr sz="1400" b="1">
                        <a:latin typeface="Arial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22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9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191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405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839">
                <a:tc>
                  <a:txBody>
                    <a:bodyPr/>
                    <a:lstStyle/>
                    <a:p>
                      <a:pPr algn="l">
                        <a:defRPr sz="18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600" b="1" i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Sarah Felkner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41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F246425B-92CA-F87D-6B16-FBBC9FCB4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328" name="Rectangle"/>
          <p:cNvSpPr/>
          <p:nvPr/>
        </p:nvSpPr>
        <p:spPr>
          <a:xfrm>
            <a:off x="2109926" y="2539014"/>
            <a:ext cx="7853174" cy="17133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29" name="Content Placeholder 2"/>
          <p:cNvSpPr txBox="1">
            <a:spLocks noGrp="1"/>
          </p:cNvSpPr>
          <p:nvPr>
            <p:ph idx="1"/>
          </p:nvPr>
        </p:nvSpPr>
        <p:spPr>
          <a:xfrm>
            <a:off x="3534544" y="2370584"/>
            <a:ext cx="5122913" cy="21168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ts val="900"/>
              </a:spcBef>
              <a:buSzTx/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600" b="1">
                <a:latin typeface="Arial"/>
              </a:rPr>
              <a:t>LGBTQ+ Officer</a:t>
            </a:r>
            <a:endParaRPr lang="en-US" sz="3600" b="1"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9A9EDA-BFF6-03AE-D5CE-7B5B8C1F8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A452869E-ABEA-0C59-7388-80BBC9DD087F}"/>
              </a:ext>
            </a:extLst>
          </p:cNvPr>
          <p:cNvSpPr/>
          <p:nvPr/>
        </p:nvSpPr>
        <p:spPr>
          <a:xfrm>
            <a:off x="2076400" y="-2513"/>
            <a:ext cx="7886700" cy="64725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DED41E-85F9-E0FA-7B0B-34964CD7CF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sz="2300">
              <a:latin typeface="Arial"/>
            </a:endParaRPr>
          </a:p>
        </p:txBody>
      </p:sp>
      <p:sp>
        <p:nvSpPr>
          <p:cNvPr id="333" name="Content Placeholder 2"/>
          <p:cNvSpPr txBox="1">
            <a:spLocks noGrp="1"/>
          </p:cNvSpPr>
          <p:nvPr>
            <p:ph idx="1"/>
          </p:nvPr>
        </p:nvSpPr>
        <p:spPr>
          <a:xfrm>
            <a:off x="1981199" y="1764891"/>
            <a:ext cx="8229600" cy="71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b="1">
                <a:latin typeface="Arial"/>
              </a:rPr>
              <a:t>LGBTQ+ Officer</a:t>
            </a:r>
            <a:endParaRPr lang="en-US" b="1">
              <a:latin typeface="Arial"/>
            </a:endParaRPr>
          </a:p>
        </p:txBody>
      </p:sp>
      <p:graphicFrame>
        <p:nvGraphicFramePr>
          <p:cNvPr id="334" name="Table 3"/>
          <p:cNvGraphicFramePr/>
          <p:nvPr>
            <p:extLst>
              <p:ext uri="{D42A27DB-BD31-4B8C-83A1-F6EECF244321}">
                <p14:modId xmlns:p14="http://schemas.microsoft.com/office/powerpoint/2010/main" val="3916845553"/>
              </p:ext>
            </p:extLst>
          </p:nvPr>
        </p:nvGraphicFramePr>
        <p:xfrm>
          <a:off x="2459596" y="2634608"/>
          <a:ext cx="7272806" cy="322952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213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43"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Naomi Gillies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447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447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Reopen Nominations (RON)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70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70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0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62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19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259.5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579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ELECTED: 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lang="en-GB" sz="1400" b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6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Naomi Gillies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lang="en-GB" sz="1400" b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BD7211F1-B73C-4310-1042-C71D55E14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345" name="Rectangle"/>
          <p:cNvSpPr/>
          <p:nvPr/>
        </p:nvSpPr>
        <p:spPr>
          <a:xfrm>
            <a:off x="2092172" y="2547891"/>
            <a:ext cx="7870929" cy="17045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46" name="Content Placeholder 2"/>
          <p:cNvSpPr txBox="1">
            <a:spLocks noGrp="1"/>
          </p:cNvSpPr>
          <p:nvPr>
            <p:ph idx="1"/>
          </p:nvPr>
        </p:nvSpPr>
        <p:spPr>
          <a:xfrm>
            <a:off x="2333720" y="3099101"/>
            <a:ext cx="7387830" cy="820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spcBef>
                <a:spcPts val="900"/>
              </a:spcBef>
              <a:buSzTx/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GB" sz="3600" b="1">
                <a:latin typeface="Arial"/>
              </a:rPr>
              <a:t>Mental Health Equality Officer </a:t>
            </a:r>
            <a:endParaRPr lang="en-US" sz="3600" b="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212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D01EF-163F-66CA-9B57-824EB5127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89575D-B9A7-D3F3-3468-59109330E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D3AAA28A-1B2E-E084-B5A3-FE3C58372223}"/>
              </a:ext>
            </a:extLst>
          </p:cNvPr>
          <p:cNvSpPr/>
          <p:nvPr/>
        </p:nvSpPr>
        <p:spPr>
          <a:xfrm>
            <a:off x="2076400" y="-2513"/>
            <a:ext cx="7886700" cy="64725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A58975-FF0F-CABF-861C-8F2435A77C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sz="2300">
              <a:latin typeface="Arial"/>
            </a:endParaRPr>
          </a:p>
        </p:txBody>
      </p:sp>
      <p:sp>
        <p:nvSpPr>
          <p:cNvPr id="333" name="Content Placeholder 2">
            <a:extLst>
              <a:ext uri="{FF2B5EF4-FFF2-40B4-BE49-F238E27FC236}">
                <a16:creationId xmlns:a16="http://schemas.microsoft.com/office/drawing/2014/main" id="{DEC95E38-0C4C-2682-8929-4D23359B1D7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1199" y="1764891"/>
            <a:ext cx="8229600" cy="71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GB" b="1">
                <a:latin typeface="Arial"/>
              </a:rPr>
              <a:t>Mental Health Equality</a:t>
            </a:r>
            <a:endParaRPr lang="en-US" b="1">
              <a:latin typeface="Arial"/>
            </a:endParaRPr>
          </a:p>
        </p:txBody>
      </p:sp>
      <p:graphicFrame>
        <p:nvGraphicFramePr>
          <p:cNvPr id="334" name="Table 3">
            <a:extLst>
              <a:ext uri="{FF2B5EF4-FFF2-40B4-BE49-F238E27FC236}">
                <a16:creationId xmlns:a16="http://schemas.microsoft.com/office/drawing/2014/main" id="{563C4E13-9176-4BB7-54D2-AFEEA9FE2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345097"/>
              </p:ext>
            </p:extLst>
          </p:nvPr>
        </p:nvGraphicFramePr>
        <p:xfrm>
          <a:off x="2459596" y="2634608"/>
          <a:ext cx="7272806" cy="296922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213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43"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Batseba Asmelash 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429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429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Reopen Nominations (RON)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46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0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38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19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238.5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513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ELECTED: 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Batseba Asmelash 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417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3DC24-4237-3E83-17DB-AC66D28C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5F51DBB5-EA53-7CCB-E7CB-C45969FBC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345" name="Rectangle">
            <a:extLst>
              <a:ext uri="{FF2B5EF4-FFF2-40B4-BE49-F238E27FC236}">
                <a16:creationId xmlns:a16="http://schemas.microsoft.com/office/drawing/2014/main" id="{E19ACF57-3516-FFB2-2FBD-12E22510FA8F}"/>
              </a:ext>
            </a:extLst>
          </p:cNvPr>
          <p:cNvSpPr/>
          <p:nvPr/>
        </p:nvSpPr>
        <p:spPr>
          <a:xfrm>
            <a:off x="2092172" y="2547891"/>
            <a:ext cx="7870929" cy="17045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46" name="Content Placeholder 2">
            <a:extLst>
              <a:ext uri="{FF2B5EF4-FFF2-40B4-BE49-F238E27FC236}">
                <a16:creationId xmlns:a16="http://schemas.microsoft.com/office/drawing/2014/main" id="{EB8FC76E-4729-3B0D-B805-3F791E2D83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33720" y="3099101"/>
            <a:ext cx="7387830" cy="820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spcBef>
                <a:spcPts val="900"/>
              </a:spcBef>
              <a:buSzTx/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GB" sz="3600" b="1">
                <a:latin typeface="Arial"/>
              </a:rPr>
              <a:t>Race Equality Officer</a:t>
            </a:r>
            <a:endParaRPr lang="en-US" sz="36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406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39CA7-E49D-D3B8-A5CA-400FB10E6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7DF4A1-C812-CFCD-C16B-29637A11C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83BD88F5-E923-D743-06B7-9AA762A76EBD}"/>
              </a:ext>
            </a:extLst>
          </p:cNvPr>
          <p:cNvSpPr/>
          <p:nvPr/>
        </p:nvSpPr>
        <p:spPr>
          <a:xfrm>
            <a:off x="2076400" y="-2513"/>
            <a:ext cx="7886700" cy="64725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004E46-F48C-8654-5453-99A06C0107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</a:t>
            </a:r>
            <a:r>
              <a:rPr lang="en-GB" sz="2300" baseline="30000">
                <a:latin typeface="Arial"/>
              </a:rPr>
              <a:t>th</a:t>
            </a:r>
            <a:r>
              <a:rPr lang="en-GB" sz="2300">
                <a:latin typeface="Arial"/>
              </a:rPr>
              <a:t>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sz="2300">
              <a:latin typeface="Arial"/>
            </a:endParaRPr>
          </a:p>
        </p:txBody>
      </p:sp>
      <p:sp>
        <p:nvSpPr>
          <p:cNvPr id="333" name="Content Placeholder 2">
            <a:extLst>
              <a:ext uri="{FF2B5EF4-FFF2-40B4-BE49-F238E27FC236}">
                <a16:creationId xmlns:a16="http://schemas.microsoft.com/office/drawing/2014/main" id="{9CF91425-2138-A719-8B93-31B00828BA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1199" y="1764891"/>
            <a:ext cx="8229600" cy="71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b="1">
                <a:latin typeface="Arial"/>
              </a:rPr>
              <a:t>Race Equality Officer</a:t>
            </a:r>
            <a:endParaRPr lang="en-US">
              <a:latin typeface="Arial"/>
            </a:endParaRPr>
          </a:p>
        </p:txBody>
      </p:sp>
      <p:graphicFrame>
        <p:nvGraphicFramePr>
          <p:cNvPr id="334" name="Table 3">
            <a:extLst>
              <a:ext uri="{FF2B5EF4-FFF2-40B4-BE49-F238E27FC236}">
                <a16:creationId xmlns:a16="http://schemas.microsoft.com/office/drawing/2014/main" id="{DFDA1E7B-B6E0-8D17-D5C1-4CE13532B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499283"/>
              </p:ext>
            </p:extLst>
          </p:nvPr>
        </p:nvGraphicFramePr>
        <p:xfrm>
          <a:off x="2459596" y="2634608"/>
          <a:ext cx="7272806" cy="296922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213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43">
                <a:tc>
                  <a:txBody>
                    <a:bodyPr/>
                    <a:lstStyle/>
                    <a:p>
                      <a:pPr algn="just"/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Sanad </a:t>
                      </a:r>
                      <a:r>
                        <a:rPr lang="en-GB" sz="1400" b="1" err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Alamad</a:t>
                      </a: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242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242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Ebrahim Rezaei </a:t>
                      </a:r>
                      <a:endParaRPr sz="1400" b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295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295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0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64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19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269.5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601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ELECTED: 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Ebrahim Rezaei 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280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9AA74996-1093-FD23-658D-4F978572A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353" name="Rectangle"/>
          <p:cNvSpPr/>
          <p:nvPr/>
        </p:nvSpPr>
        <p:spPr>
          <a:xfrm>
            <a:off x="2076400" y="2512381"/>
            <a:ext cx="7886700" cy="1748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5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3783"/>
            </a:lvl1pPr>
          </a:lstStyle>
          <a:p>
            <a:br/>
            <a:endParaRPr/>
          </a:p>
        </p:txBody>
      </p:sp>
      <p:sp>
        <p:nvSpPr>
          <p:cNvPr id="355" name="Content Placeholder 2"/>
          <p:cNvSpPr txBox="1">
            <a:spLocks noGrp="1"/>
          </p:cNvSpPr>
          <p:nvPr>
            <p:ph idx="1"/>
          </p:nvPr>
        </p:nvSpPr>
        <p:spPr>
          <a:xfrm>
            <a:off x="1981200" y="2996952"/>
            <a:ext cx="8229600" cy="864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1000"/>
              </a:spcBef>
              <a:buSzTx/>
              <a:buNone/>
              <a:tabLst>
                <a:tab pos="2501900" algn="l"/>
              </a:tabLst>
              <a:defRPr sz="4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3600">
                <a:latin typeface="Arial"/>
              </a:rPr>
              <a:t>Sabbatical Officers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9FCE4-83F8-0482-0DFC-6256F791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F21528BD-B639-E833-14A8-4D498C450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8" y="0"/>
            <a:ext cx="12205168" cy="6867015"/>
          </a:xfrm>
          <a:prstGeom prst="rect">
            <a:avLst/>
          </a:prstGeom>
        </p:spPr>
      </p:pic>
      <p:sp>
        <p:nvSpPr>
          <p:cNvPr id="136" name="Rectangle">
            <a:extLst>
              <a:ext uri="{FF2B5EF4-FFF2-40B4-BE49-F238E27FC236}">
                <a16:creationId xmlns:a16="http://schemas.microsoft.com/office/drawing/2014/main" id="{70ED266F-7F73-4558-B95D-7A03653E8C40}"/>
              </a:ext>
            </a:extLst>
          </p:cNvPr>
          <p:cNvSpPr/>
          <p:nvPr/>
        </p:nvSpPr>
        <p:spPr>
          <a:xfrm>
            <a:off x="2118804" y="2539014"/>
            <a:ext cx="7844296" cy="1704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2D5ED536-48C1-F5AE-AA6A-355DCBF076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94483" y="2262572"/>
            <a:ext cx="6203034" cy="23328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900"/>
              </a:spcBef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 b="1">
                <a:latin typeface="Arial"/>
              </a:rPr>
              <a:t>School Representative Computing Science</a:t>
            </a:r>
          </a:p>
        </p:txBody>
      </p:sp>
    </p:spTree>
    <p:extLst>
      <p:ext uri="{BB962C8B-B14F-4D97-AF65-F5344CB8AC3E}">
        <p14:creationId xmlns:p14="http://schemas.microsoft.com/office/powerpoint/2010/main" val="3482668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93F5DF70-1926-5EC2-A30E-1789FB2FD2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357" name="Rectangle"/>
          <p:cNvSpPr/>
          <p:nvPr/>
        </p:nvSpPr>
        <p:spPr>
          <a:xfrm>
            <a:off x="2076400" y="2565647"/>
            <a:ext cx="7886700" cy="16867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3783"/>
            </a:lvl1pPr>
          </a:lstStyle>
          <a:p>
            <a:br/>
            <a:endParaRPr/>
          </a:p>
        </p:txBody>
      </p:sp>
      <p:sp>
        <p:nvSpPr>
          <p:cNvPr id="359" name="Content Placeholder 2"/>
          <p:cNvSpPr txBox="1">
            <a:spLocks noGrp="1"/>
          </p:cNvSpPr>
          <p:nvPr>
            <p:ph idx="1"/>
          </p:nvPr>
        </p:nvSpPr>
        <p:spPr>
          <a:xfrm>
            <a:off x="3360080" y="2348928"/>
            <a:ext cx="5471841" cy="2160142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ts val="900"/>
              </a:spcBef>
              <a:buNone/>
              <a:tabLst>
                <a:tab pos="2501900" algn="l"/>
              </a:tabLst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600" b="1"/>
              <a:t>Vice President </a:t>
            </a:r>
            <a:endParaRPr lang="en-US" sz="3600" b="1"/>
          </a:p>
          <a:p>
            <a:pPr algn="ctr">
              <a:spcBef>
                <a:spcPts val="900"/>
              </a:spcBef>
              <a:buNone/>
              <a:tabLst>
                <a:tab pos="2501900" algn="l"/>
              </a:tabLst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600" b="1"/>
              <a:t>Education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44A58-3F29-F4A1-6E25-AE79C3BC1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0ADECE-9898-2B88-6F37-D6BD4FB24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BDF11C6D-CC7C-E5D2-A6C3-7E9B7956378E}"/>
              </a:ext>
            </a:extLst>
          </p:cNvPr>
          <p:cNvSpPr/>
          <p:nvPr/>
        </p:nvSpPr>
        <p:spPr>
          <a:xfrm>
            <a:off x="2076400" y="-2513"/>
            <a:ext cx="7886700" cy="64725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EA9F94-BF18-EC5E-BBE6-6C6393AEE0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</a:t>
            </a:r>
            <a:r>
              <a:rPr lang="en-GB" sz="2300" baseline="30000">
                <a:latin typeface="Arial"/>
              </a:rPr>
              <a:t>th</a:t>
            </a:r>
            <a:r>
              <a:rPr lang="en-GB" sz="2300">
                <a:latin typeface="Arial"/>
              </a:rPr>
              <a:t>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sz="2300">
              <a:latin typeface="Arial"/>
            </a:endParaRPr>
          </a:p>
        </p:txBody>
      </p:sp>
      <p:sp>
        <p:nvSpPr>
          <p:cNvPr id="333" name="Content Placeholder 2">
            <a:extLst>
              <a:ext uri="{FF2B5EF4-FFF2-40B4-BE49-F238E27FC236}">
                <a16:creationId xmlns:a16="http://schemas.microsoft.com/office/drawing/2014/main" id="{F07F7F56-7CE7-5F6C-B581-184F6A93AE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1199" y="1764891"/>
            <a:ext cx="8229600" cy="71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b="1">
                <a:latin typeface="Arial"/>
              </a:rPr>
              <a:t>Vice President Education</a:t>
            </a:r>
            <a:endParaRPr lang="en-US">
              <a:latin typeface="Arial"/>
            </a:endParaRPr>
          </a:p>
        </p:txBody>
      </p:sp>
      <p:graphicFrame>
        <p:nvGraphicFramePr>
          <p:cNvPr id="334" name="Table 3">
            <a:extLst>
              <a:ext uri="{FF2B5EF4-FFF2-40B4-BE49-F238E27FC236}">
                <a16:creationId xmlns:a16="http://schemas.microsoft.com/office/drawing/2014/main" id="{2640494D-5273-2565-4392-CC71CA7A65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105102"/>
              </p:ext>
            </p:extLst>
          </p:nvPr>
        </p:nvGraphicFramePr>
        <p:xfrm>
          <a:off x="2459596" y="2634608"/>
          <a:ext cx="7272806" cy="342283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213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43">
                <a:tc>
                  <a:txBody>
                    <a:bodyPr/>
                    <a:lstStyle/>
                    <a:p>
                      <a:pPr algn="just"/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Ben Jones</a:t>
                      </a:r>
                      <a:endParaRPr sz="1400" b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546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546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Amritash Sankhyan 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231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231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0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Reopen Nominations (RON)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24</a:t>
                      </a:r>
                      <a:endParaRPr sz="1400"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515007671"/>
                  </a:ext>
                </a:extLst>
              </a:tr>
              <a:tr h="45360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19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401.5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825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ELECTED: 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Ben Jones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734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495D580B-2378-D83C-5E2C-E8CF8DC56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375" name="Rectangle"/>
          <p:cNvSpPr/>
          <p:nvPr/>
        </p:nvSpPr>
        <p:spPr>
          <a:xfrm>
            <a:off x="2076400" y="2539015"/>
            <a:ext cx="7886700" cy="16956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7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3783"/>
            </a:lvl1pPr>
          </a:lstStyle>
          <a:p>
            <a:br/>
            <a:endParaRPr/>
          </a:p>
        </p:txBody>
      </p:sp>
      <p:sp>
        <p:nvSpPr>
          <p:cNvPr id="377" name="Content Placeholder 2"/>
          <p:cNvSpPr txBox="1">
            <a:spLocks noGrp="1"/>
          </p:cNvSpPr>
          <p:nvPr>
            <p:ph idx="1"/>
          </p:nvPr>
        </p:nvSpPr>
        <p:spPr>
          <a:xfrm>
            <a:off x="1981200" y="2741587"/>
            <a:ext cx="8229600" cy="1374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ts val="800"/>
              </a:spcBef>
              <a:buNone/>
              <a:tabLst>
                <a:tab pos="2501900" algn="l"/>
              </a:tabLst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</a:rPr>
              <a:t>Vice President </a:t>
            </a:r>
            <a:endParaRPr lang="en-US" b="1">
              <a:latin typeface="Arial"/>
            </a:endParaRPr>
          </a:p>
          <a:p>
            <a:pPr algn="ctr">
              <a:spcBef>
                <a:spcPts val="800"/>
              </a:spcBef>
              <a:buNone/>
              <a:tabLst>
                <a:tab pos="2501900" algn="l"/>
              </a:tabLst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</a:rPr>
              <a:t>Student Support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5A2C5-3886-E6B3-493C-FA97E35AE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41396C-5939-CDDF-A9B5-76AA81DDA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9F4940E8-CFC5-2CA3-4B80-0F75B54C84E9}"/>
              </a:ext>
            </a:extLst>
          </p:cNvPr>
          <p:cNvSpPr/>
          <p:nvPr/>
        </p:nvSpPr>
        <p:spPr>
          <a:xfrm>
            <a:off x="2076400" y="-2513"/>
            <a:ext cx="7886700" cy="64725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433D8F-5024-2713-4166-71955DC77E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</a:t>
            </a:r>
            <a:r>
              <a:rPr lang="en-GB" sz="2300" baseline="30000">
                <a:latin typeface="Arial"/>
              </a:rPr>
              <a:t>th</a:t>
            </a:r>
            <a:r>
              <a:rPr lang="en-GB" sz="2300">
                <a:latin typeface="Arial"/>
              </a:rPr>
              <a:t>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sz="2300">
              <a:latin typeface="Arial"/>
            </a:endParaRPr>
          </a:p>
        </p:txBody>
      </p:sp>
      <p:sp>
        <p:nvSpPr>
          <p:cNvPr id="333" name="Content Placeholder 2">
            <a:extLst>
              <a:ext uri="{FF2B5EF4-FFF2-40B4-BE49-F238E27FC236}">
                <a16:creationId xmlns:a16="http://schemas.microsoft.com/office/drawing/2014/main" id="{BC6EBFF3-D2D2-52AC-8C38-8EA0BDBFE4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1199" y="1764891"/>
            <a:ext cx="8229600" cy="71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b="1">
                <a:latin typeface="Arial"/>
              </a:rPr>
              <a:t>Vice President Student Support</a:t>
            </a:r>
            <a:endParaRPr lang="en-US">
              <a:latin typeface="Arial"/>
            </a:endParaRPr>
          </a:p>
        </p:txBody>
      </p:sp>
      <p:graphicFrame>
        <p:nvGraphicFramePr>
          <p:cNvPr id="334" name="Table 3">
            <a:extLst>
              <a:ext uri="{FF2B5EF4-FFF2-40B4-BE49-F238E27FC236}">
                <a16:creationId xmlns:a16="http://schemas.microsoft.com/office/drawing/2014/main" id="{F5BDD05E-E67E-96FB-1590-4242A7223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23008"/>
              </p:ext>
            </p:extLst>
          </p:nvPr>
        </p:nvGraphicFramePr>
        <p:xfrm>
          <a:off x="2459596" y="2634608"/>
          <a:ext cx="7272806" cy="296922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213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43">
                <a:tc>
                  <a:txBody>
                    <a:bodyPr/>
                    <a:lstStyle/>
                    <a:p>
                      <a:pPr algn="just"/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Hannah Watters 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411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411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Reopen Nominations (RON)</a:t>
                      </a:r>
                      <a:endParaRPr sz="1400" b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47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0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19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19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230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477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ELECTED: 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6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Hannah Watters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4379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17FD6-331A-988E-8161-5C9BF6767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7617F529-1B59-9B7C-211A-5A14425D9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375" name="Rectangle">
            <a:extLst>
              <a:ext uri="{FF2B5EF4-FFF2-40B4-BE49-F238E27FC236}">
                <a16:creationId xmlns:a16="http://schemas.microsoft.com/office/drawing/2014/main" id="{9ED49DF9-0FEF-1519-53DA-AC4BB3952DC8}"/>
              </a:ext>
            </a:extLst>
          </p:cNvPr>
          <p:cNvSpPr/>
          <p:nvPr/>
        </p:nvSpPr>
        <p:spPr>
          <a:xfrm>
            <a:off x="2076400" y="2539015"/>
            <a:ext cx="7886700" cy="16956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76" name="Title 1">
            <a:extLst>
              <a:ext uri="{FF2B5EF4-FFF2-40B4-BE49-F238E27FC236}">
                <a16:creationId xmlns:a16="http://schemas.microsoft.com/office/drawing/2014/main" id="{7A1415E3-2706-54E2-1055-E88FF1C275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3783"/>
            </a:lvl1pPr>
          </a:lstStyle>
          <a:p>
            <a:br/>
            <a:endParaRPr/>
          </a:p>
        </p:txBody>
      </p:sp>
      <p:sp>
        <p:nvSpPr>
          <p:cNvPr id="377" name="Content Placeholder 2">
            <a:extLst>
              <a:ext uri="{FF2B5EF4-FFF2-40B4-BE49-F238E27FC236}">
                <a16:creationId xmlns:a16="http://schemas.microsoft.com/office/drawing/2014/main" id="{424DA834-9171-6645-4B4A-6651C39CE7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1200" y="2741587"/>
            <a:ext cx="8229600" cy="1374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ts val="800"/>
              </a:spcBef>
              <a:buNone/>
              <a:tabLst>
                <a:tab pos="2501900" algn="l"/>
              </a:tabLst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</a:rPr>
              <a:t>Vice President </a:t>
            </a:r>
            <a:endParaRPr lang="en-US" b="1">
              <a:latin typeface="Arial"/>
            </a:endParaRPr>
          </a:p>
          <a:p>
            <a:pPr algn="ctr">
              <a:spcBef>
                <a:spcPts val="800"/>
              </a:spcBef>
              <a:buNone/>
              <a:tabLst>
                <a:tab pos="2501900" algn="l"/>
              </a:tabLst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</a:rPr>
              <a:t>Student </a:t>
            </a:r>
            <a:r>
              <a:rPr lang="en-GB" b="1">
                <a:latin typeface="Arial"/>
              </a:rPr>
              <a:t>Activities</a:t>
            </a:r>
            <a:endParaRPr b="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5902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E36BD-4312-751C-E087-9B5971673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850557-1CAB-D900-F168-56B4E0BB9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CF1DDF38-3A11-1115-DEE8-A49C7AFC9331}"/>
              </a:ext>
            </a:extLst>
          </p:cNvPr>
          <p:cNvSpPr/>
          <p:nvPr/>
        </p:nvSpPr>
        <p:spPr>
          <a:xfrm>
            <a:off x="2076400" y="-2513"/>
            <a:ext cx="7886700" cy="64725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76B907-13CE-919B-5EA1-DB8BEEBACC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</a:t>
            </a:r>
            <a:r>
              <a:rPr lang="en-GB" sz="2300" baseline="30000">
                <a:latin typeface="Arial"/>
              </a:rPr>
              <a:t>th</a:t>
            </a:r>
            <a:r>
              <a:rPr lang="en-GB" sz="2300">
                <a:latin typeface="Arial"/>
              </a:rPr>
              <a:t>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sz="2300">
              <a:latin typeface="Arial"/>
            </a:endParaRPr>
          </a:p>
        </p:txBody>
      </p:sp>
      <p:sp>
        <p:nvSpPr>
          <p:cNvPr id="333" name="Content Placeholder 2">
            <a:extLst>
              <a:ext uri="{FF2B5EF4-FFF2-40B4-BE49-F238E27FC236}">
                <a16:creationId xmlns:a16="http://schemas.microsoft.com/office/drawing/2014/main" id="{2303E92B-47A6-6923-1029-C0EC8A7A0A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1199" y="1764891"/>
            <a:ext cx="8229600" cy="71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b="1">
                <a:latin typeface="Arial"/>
              </a:rPr>
              <a:t>Vice President Student Activities</a:t>
            </a:r>
            <a:endParaRPr lang="en-US">
              <a:latin typeface="Arial"/>
            </a:endParaRPr>
          </a:p>
        </p:txBody>
      </p:sp>
      <p:graphicFrame>
        <p:nvGraphicFramePr>
          <p:cNvPr id="334" name="Table 3">
            <a:extLst>
              <a:ext uri="{FF2B5EF4-FFF2-40B4-BE49-F238E27FC236}">
                <a16:creationId xmlns:a16="http://schemas.microsoft.com/office/drawing/2014/main" id="{C33760A8-E6BD-6D7A-54B3-5BD8B8859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928835"/>
              </p:ext>
            </p:extLst>
          </p:nvPr>
        </p:nvGraphicFramePr>
        <p:xfrm>
          <a:off x="2459597" y="2662283"/>
          <a:ext cx="7272807" cy="342283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7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437">
                  <a:extLst>
                    <a:ext uri="{9D8B030D-6E8A-4147-A177-3AD203B41FA5}">
                      <a16:colId xmlns:a16="http://schemas.microsoft.com/office/drawing/2014/main" val="3667837917"/>
                    </a:ext>
                  </a:extLst>
                </a:gridCol>
              </a:tblGrid>
              <a:tr h="482213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3</a:t>
                      </a:r>
                      <a:endParaRPr sz="1400" b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43">
                <a:tc>
                  <a:txBody>
                    <a:bodyPr/>
                    <a:lstStyle/>
                    <a:p>
                      <a:pPr algn="just"/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Natasha Pooley</a:t>
                      </a:r>
                      <a:endParaRPr sz="1400" b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462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465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465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Lilian </a:t>
                      </a:r>
                      <a:r>
                        <a:rPr lang="en-GB" sz="1400" b="1" err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Pourfallah</a:t>
                      </a: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447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450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450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Reopen Nominations (RON)</a:t>
                      </a:r>
                      <a:endParaRPr sz="1400" i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Elim</a:t>
                      </a:r>
                      <a:endParaRPr sz="1400"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995510906"/>
                  </a:ext>
                </a:extLst>
              </a:tr>
              <a:tr h="45360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27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46</a:t>
                      </a:r>
                      <a:endParaRPr sz="1400"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19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468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458.5</a:t>
                      </a:r>
                      <a:endParaRPr sz="1400"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961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ELECTED: </a:t>
                      </a:r>
                    </a:p>
                  </a:txBody>
                  <a:tcPr marL="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6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Natasha Pooley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lang="en-GB" sz="1600" b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256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2DE9C084-FAD1-79EC-D420-068939207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384" name="Rectangle"/>
          <p:cNvSpPr/>
          <p:nvPr/>
        </p:nvSpPr>
        <p:spPr>
          <a:xfrm>
            <a:off x="2076400" y="2507235"/>
            <a:ext cx="7886700" cy="17501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8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3783"/>
            </a:lvl1pPr>
          </a:lstStyle>
          <a:p>
            <a:br/>
            <a:endParaRPr/>
          </a:p>
        </p:txBody>
      </p:sp>
      <p:sp>
        <p:nvSpPr>
          <p:cNvPr id="386" name="Content Placeholder 2"/>
          <p:cNvSpPr txBox="1">
            <a:spLocks noGrp="1"/>
          </p:cNvSpPr>
          <p:nvPr>
            <p:ph idx="1"/>
          </p:nvPr>
        </p:nvSpPr>
        <p:spPr>
          <a:xfrm>
            <a:off x="3755839" y="2600611"/>
            <a:ext cx="4680323" cy="16567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ts val="900"/>
              </a:spcBef>
              <a:buSzTx/>
              <a:buNone/>
              <a:tabLst>
                <a:tab pos="2501900" algn="l"/>
              </a:tabLst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GB" sz="3600" b="1">
                <a:latin typeface="Arial"/>
              </a:rPr>
              <a:t>SRC President</a:t>
            </a:r>
            <a:r>
              <a:rPr sz="3600" b="1">
                <a:latin typeface="Arial"/>
              </a:rPr>
              <a:t> </a:t>
            </a:r>
            <a:endParaRPr lang="en-US" sz="3600" b="1">
              <a:latin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B4BCD-5B81-4527-4320-427516641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5DC1E9-B1BF-9B34-66F2-48D542E23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54E8966C-631D-48C2-553E-AFC4D1B0698A}"/>
              </a:ext>
            </a:extLst>
          </p:cNvPr>
          <p:cNvSpPr/>
          <p:nvPr/>
        </p:nvSpPr>
        <p:spPr>
          <a:xfrm>
            <a:off x="2076400" y="-2513"/>
            <a:ext cx="7886700" cy="64725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B69814-0A92-23F7-ECCA-512EF5AF5F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300">
                <a:latin typeface="Arial"/>
              </a:rPr>
              <a:t>SRC 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</a:t>
            </a:r>
            <a:r>
              <a:rPr lang="en-GB" sz="2300" baseline="30000">
                <a:latin typeface="Arial"/>
              </a:rPr>
              <a:t>th</a:t>
            </a:r>
            <a:r>
              <a:rPr lang="en-GB" sz="2300">
                <a:latin typeface="Arial"/>
              </a:rPr>
              <a:t>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sz="2300">
              <a:latin typeface="Arial"/>
            </a:endParaRPr>
          </a:p>
        </p:txBody>
      </p:sp>
      <p:sp>
        <p:nvSpPr>
          <p:cNvPr id="333" name="Content Placeholder 2">
            <a:extLst>
              <a:ext uri="{FF2B5EF4-FFF2-40B4-BE49-F238E27FC236}">
                <a16:creationId xmlns:a16="http://schemas.microsoft.com/office/drawing/2014/main" id="{4A7245F2-0860-2FDD-C3FB-DCDFBF1853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1199" y="1764891"/>
            <a:ext cx="8229600" cy="719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b="1">
                <a:latin typeface="Arial"/>
              </a:rPr>
              <a:t>President</a:t>
            </a:r>
            <a:endParaRPr lang="en-US">
              <a:latin typeface="Arial"/>
            </a:endParaRPr>
          </a:p>
        </p:txBody>
      </p:sp>
      <p:graphicFrame>
        <p:nvGraphicFramePr>
          <p:cNvPr id="334" name="Table 3">
            <a:extLst>
              <a:ext uri="{FF2B5EF4-FFF2-40B4-BE49-F238E27FC236}">
                <a16:creationId xmlns:a16="http://schemas.microsoft.com/office/drawing/2014/main" id="{330DEADC-1D7B-44D3-EFA8-DE32925AC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817251"/>
              </p:ext>
            </p:extLst>
          </p:nvPr>
        </p:nvGraphicFramePr>
        <p:xfrm>
          <a:off x="2459596" y="2507861"/>
          <a:ext cx="7272806" cy="296922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213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Step 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43">
                <a:tc>
                  <a:txBody>
                    <a:bodyPr/>
                    <a:lstStyle/>
                    <a:p>
                      <a:pPr algn="just"/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Molly Corbett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907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907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Reopen Nominations (RON)</a:t>
                      </a:r>
                      <a:endParaRPr sz="1400" b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103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103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0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62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19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506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400" dirty="0">
                          <a:latin typeface="Arial"/>
                        </a:rPr>
                        <a:t>1072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1400" dirty="0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ELECTED: </a:t>
                      </a: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8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Molly Corbett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8415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C14EA-3956-A1E5-9283-BCD8A4A9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D193-8BA6-8747-8E61-934784A72D64}" type="datetime1">
              <a:rPr lang="en-GB" smtClean="0"/>
              <a:t>05/03/2026</a:t>
            </a:fld>
            <a:endParaRPr lang="en-GB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FEC7AB08-6A77-D0B3-77D5-86A0AC469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" y="0"/>
            <a:ext cx="12153066" cy="68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3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54EC6-6BA7-99EA-CBF5-D4A45112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25EFE1-12C6-B5A9-FED2-2482E3B60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C6B19429-5D31-0D69-2D15-48AFD5FF3D9A}"/>
              </a:ext>
            </a:extLst>
          </p:cNvPr>
          <p:cNvSpPr/>
          <p:nvPr/>
        </p:nvSpPr>
        <p:spPr>
          <a:xfrm>
            <a:off x="2153565" y="-4816"/>
            <a:ext cx="7886700" cy="6154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18ECA-27CD-8A2C-A44F-AB1ED62572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300">
                <a:latin typeface="Arial"/>
              </a:rPr>
              <a:t>SRC </a:t>
            </a:r>
            <a:r>
              <a:rPr lang="en-GB" sz="2300">
                <a:latin typeface="Arial"/>
              </a:rPr>
              <a:t>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lang="en-US" sz="2300">
              <a:latin typeface="Helvetica Neue"/>
            </a:endParaRP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455ED3CA-17B6-731C-658F-6C0F326BEC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1199" y="2016379"/>
            <a:ext cx="8229600" cy="125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200" b="1">
                <a:latin typeface="Arial"/>
              </a:rPr>
              <a:t>School of </a:t>
            </a:r>
            <a:r>
              <a:rPr lang="en-GB" sz="3200" b="1">
                <a:latin typeface="Arial"/>
              </a:rPr>
              <a:t>Computing Science</a:t>
            </a:r>
            <a:endParaRPr lang="en-US" sz="3200" b="1">
              <a:latin typeface="Arial"/>
            </a:endParaRPr>
          </a:p>
        </p:txBody>
      </p:sp>
      <p:graphicFrame>
        <p:nvGraphicFramePr>
          <p:cNvPr id="142" name="Table 3">
            <a:extLst>
              <a:ext uri="{FF2B5EF4-FFF2-40B4-BE49-F238E27FC236}">
                <a16:creationId xmlns:a16="http://schemas.microsoft.com/office/drawing/2014/main" id="{C1A6E61B-1192-C1A4-228E-FC8AA186A3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464159"/>
              </p:ext>
            </p:extLst>
          </p:nvPr>
        </p:nvGraphicFramePr>
        <p:xfrm>
          <a:off x="3762261" y="2846427"/>
          <a:ext cx="4718276" cy="307192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94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892">
                  <a:extLst>
                    <a:ext uri="{9D8B030D-6E8A-4147-A177-3AD203B41FA5}">
                      <a16:colId xmlns:a16="http://schemas.microsoft.com/office/drawing/2014/main" val="204663639"/>
                    </a:ext>
                  </a:extLst>
                </a:gridCol>
              </a:tblGrid>
              <a:tr h="624308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lang="en-GB"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b="1">
                          <a:latin typeface="Arial"/>
                        </a:rPr>
                        <a:t>Step 2</a:t>
                      </a:r>
                      <a:endParaRPr b="1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Seben Akman </a:t>
                      </a:r>
                      <a:endParaRPr sz="1400" b="1"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17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 dirty="0" err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Yehor</a:t>
                      </a:r>
                      <a:r>
                        <a:rPr lang="en-GB" sz="14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GB" sz="1400" b="1" dirty="0" err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Mykhailov</a:t>
                      </a:r>
                      <a:endParaRPr sz="1400" b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59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59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878640392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 err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Boshen</a:t>
                      </a: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Yang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40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40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lang="en-GB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59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lang="en-GB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121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lang="en-GB"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sz="1600" b="1" dirty="0" err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Yehor</a:t>
                      </a:r>
                      <a:r>
                        <a:rPr lang="en-GB" sz="1600" b="1" dirty="0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GB" sz="1600" b="1" dirty="0" err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Mykhailov</a:t>
                      </a:r>
                      <a:endParaRPr lang="en-GB" sz="1600" b="1" dirty="0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32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9D89F-069E-F4B2-CC18-2607982B9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4ED9C346-00C9-AFC1-0EE2-C006A62E7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136" name="Rectangle">
            <a:extLst>
              <a:ext uri="{FF2B5EF4-FFF2-40B4-BE49-F238E27FC236}">
                <a16:creationId xmlns:a16="http://schemas.microsoft.com/office/drawing/2014/main" id="{078F51A0-E29F-B7FF-2291-79DAAADE6999}"/>
              </a:ext>
            </a:extLst>
          </p:cNvPr>
          <p:cNvSpPr/>
          <p:nvPr/>
        </p:nvSpPr>
        <p:spPr>
          <a:xfrm>
            <a:off x="2118804" y="2539014"/>
            <a:ext cx="7844296" cy="1704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C0F3891B-9C58-9F8D-C7DB-F246E3B128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9418" y="2262571"/>
            <a:ext cx="7203961" cy="23328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900"/>
              </a:spcBef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 b="1">
                <a:latin typeface="Arial"/>
              </a:rPr>
              <a:t>School Representative Geographical &amp; Earth Sciences</a:t>
            </a:r>
          </a:p>
        </p:txBody>
      </p:sp>
    </p:spTree>
    <p:extLst>
      <p:ext uri="{BB962C8B-B14F-4D97-AF65-F5344CB8AC3E}">
        <p14:creationId xmlns:p14="http://schemas.microsoft.com/office/powerpoint/2010/main" val="356844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4F0ED-CFCE-651C-6FA3-A0E529111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23E686-FE47-C15D-16C6-D0D919671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1" y="-66600"/>
            <a:ext cx="12428800" cy="6991200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B3663DD0-277D-CA2E-502F-7C24EBA20615}"/>
              </a:ext>
            </a:extLst>
          </p:cNvPr>
          <p:cNvSpPr/>
          <p:nvPr/>
        </p:nvSpPr>
        <p:spPr>
          <a:xfrm>
            <a:off x="2153565" y="-4816"/>
            <a:ext cx="7886700" cy="6154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A338A7-9285-CBF0-402A-B2746CD920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defTabSz="594359"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300">
                <a:latin typeface="Arial"/>
              </a:rPr>
              <a:t>SRC </a:t>
            </a:r>
            <a:r>
              <a:rPr lang="en-GB" sz="2300">
                <a:latin typeface="Arial"/>
              </a:rPr>
              <a:t>Spring Elections 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5th March 2026</a:t>
            </a:r>
            <a:br>
              <a:rPr lang="en-GB" sz="2300">
                <a:latin typeface="Arial"/>
              </a:rPr>
            </a:br>
            <a:r>
              <a:rPr lang="en-GB" sz="2300">
                <a:latin typeface="Arial"/>
              </a:rPr>
              <a:t>Votes Cast</a:t>
            </a:r>
            <a:endParaRPr lang="en-US" sz="2300">
              <a:latin typeface="Helvetica Neue"/>
            </a:endParaRP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26E3F649-ECCB-12B7-703C-8AA8D5F148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46071" y="1752473"/>
            <a:ext cx="78218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ts val="800"/>
              </a:spcBef>
              <a:buSz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3200" b="1">
                <a:latin typeface="Arial"/>
              </a:rPr>
              <a:t>School of </a:t>
            </a:r>
            <a:r>
              <a:rPr lang="en-GB" sz="3200" b="1">
                <a:latin typeface="Arial"/>
              </a:rPr>
              <a:t>Geographical &amp; Earth Sciences</a:t>
            </a:r>
            <a:endParaRPr lang="en-US" sz="3200" b="1">
              <a:latin typeface="Arial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6516CAA-B5ED-EEAC-9327-D65C86248F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46849"/>
              </p:ext>
            </p:extLst>
          </p:nvPr>
        </p:nvGraphicFramePr>
        <p:xfrm>
          <a:off x="2639616" y="2791563"/>
          <a:ext cx="6912767" cy="27177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08"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b="1">
                        <a:latin typeface="Arial"/>
                      </a:endParaRPr>
                    </a:p>
                    <a:p>
                      <a:pPr algn="ctr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>
                          <a:latin typeface="Arial"/>
                        </a:rPr>
                        <a:t>Step 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Chloe Chigumba</a:t>
                      </a:r>
                      <a:endParaRPr sz="1400" b="1"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29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29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Reopen Nominations (RON)</a:t>
                      </a:r>
                      <a:endParaRPr sz="1400" b="1">
                        <a:latin typeface="Arial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6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Spoilt/NTV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i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Quota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15.5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n-GB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>
                        <a:latin typeface="Arial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>
                        <a:defRPr sz="14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sz="1400" b="1">
                          <a:latin typeface="Arial"/>
                        </a:rPr>
                        <a:t>ELECTED: </a:t>
                      </a:r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 b="1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ES" sz="1600" b="1" i="1" dirty="0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Chloe </a:t>
                      </a:r>
                      <a:r>
                        <a:rPr lang="es-ES" sz="1600" b="1" i="1" dirty="0" err="1">
                          <a:latin typeface="Arial" panose="020B0604020202020204" pitchFamily="34" charset="0"/>
                          <a:ea typeface="Helvetica Neue"/>
                          <a:cs typeface="Arial" panose="020B0604020202020204" pitchFamily="34" charset="0"/>
                          <a:sym typeface="Helvetica Neue"/>
                        </a:rPr>
                        <a:t>Chigumba</a:t>
                      </a:r>
                      <a:endParaRPr lang="es-ES" sz="1600" b="1" i="1" dirty="0"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20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8F787-237E-CE2B-AD2A-93E89411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blue grid with white squares&#10;&#10;AI-generated content may be incorrect.">
            <a:extLst>
              <a:ext uri="{FF2B5EF4-FFF2-40B4-BE49-F238E27FC236}">
                <a16:creationId xmlns:a16="http://schemas.microsoft.com/office/drawing/2014/main" id="{E00BE8B1-25B1-44D0-0363-6A35D8C09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" y="0"/>
            <a:ext cx="12192142" cy="6867015"/>
          </a:xfrm>
          <a:prstGeom prst="rect">
            <a:avLst/>
          </a:prstGeom>
        </p:spPr>
      </p:pic>
      <p:sp>
        <p:nvSpPr>
          <p:cNvPr id="136" name="Rectangle">
            <a:extLst>
              <a:ext uri="{FF2B5EF4-FFF2-40B4-BE49-F238E27FC236}">
                <a16:creationId xmlns:a16="http://schemas.microsoft.com/office/drawing/2014/main" id="{BCAED9A4-F110-2A83-5010-83B74474104A}"/>
              </a:ext>
            </a:extLst>
          </p:cNvPr>
          <p:cNvSpPr/>
          <p:nvPr/>
        </p:nvSpPr>
        <p:spPr>
          <a:xfrm>
            <a:off x="2118804" y="2539014"/>
            <a:ext cx="7844296" cy="1704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C50FF5D6-2DFD-1615-0C39-5FC282F588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9418" y="2262571"/>
            <a:ext cx="7203961" cy="23328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ts val="900"/>
              </a:spcBef>
              <a:buNone/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600" b="1">
                <a:latin typeface="Arial"/>
              </a:rPr>
              <a:t>School Representative Humanities </a:t>
            </a:r>
          </a:p>
        </p:txBody>
      </p:sp>
    </p:spTree>
    <p:extLst>
      <p:ext uri="{BB962C8B-B14F-4D97-AF65-F5344CB8AC3E}">
        <p14:creationId xmlns:p14="http://schemas.microsoft.com/office/powerpoint/2010/main" val="173833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1219</Words>
  <Application>Microsoft Office PowerPoint</Application>
  <PresentationFormat>Widescreen</PresentationFormat>
  <Paragraphs>566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Helvetica Neue</vt:lpstr>
      <vt:lpstr>Arial</vt:lpstr>
      <vt:lpstr>Calibri</vt:lpstr>
      <vt:lpstr>Calibri Light</vt:lpstr>
      <vt:lpstr>Office 2013 - 2022 Theme</vt:lpstr>
      <vt:lpstr>SRC Spring Election Results</vt:lpstr>
      <vt:lpstr>PowerPoint Presentation</vt:lpstr>
      <vt:lpstr>PowerPoint Presentation</vt:lpstr>
      <vt:lpstr>SRC Spring Elections  5th March 2026 Votes Cast</vt:lpstr>
      <vt:lpstr>PowerPoint Presentation</vt:lpstr>
      <vt:lpstr>SRC Spring Elections  5th March 2026 Votes Cast</vt:lpstr>
      <vt:lpstr>PowerPoint Presentation</vt:lpstr>
      <vt:lpstr>SRC Spring Elections  5th March 2026 Votes Cast</vt:lpstr>
      <vt:lpstr>PowerPoint Presentation</vt:lpstr>
      <vt:lpstr>SRC Spring Elections  5th March 2026 Votes Cast</vt:lpstr>
      <vt:lpstr>PowerPoint Presentation</vt:lpstr>
      <vt:lpstr>SRC Spring Elections  5th March 2026 Votes Cast</vt:lpstr>
      <vt:lpstr>PowerPoint Presentation</vt:lpstr>
      <vt:lpstr>SRC Spring Elections  5th March 2026 Votes Cast</vt:lpstr>
      <vt:lpstr>PowerPoint Presentation</vt:lpstr>
      <vt:lpstr>SRC Spring Elections  5th March 2026 Votes Cast</vt:lpstr>
      <vt:lpstr>PowerPoint Presentation</vt:lpstr>
      <vt:lpstr>SRC Spring Elections  5th March 2026 Votes Cast</vt:lpstr>
      <vt:lpstr>PowerPoint Presentation</vt:lpstr>
      <vt:lpstr>SRC Spring Elections  5th March 2026 Votes Cast</vt:lpstr>
      <vt:lpstr>PowerPoint Presentation</vt:lpstr>
      <vt:lpstr>PowerPoint Presentation</vt:lpstr>
      <vt:lpstr>SRC Spring Elections  5th March 2026 Votes Cast</vt:lpstr>
      <vt:lpstr>PowerPoint Presentation</vt:lpstr>
      <vt:lpstr>SRC Spring Elections  5th March 2026 Votes Cast</vt:lpstr>
      <vt:lpstr>PowerPoint Presentation</vt:lpstr>
      <vt:lpstr>SRC Spring Elections  5th March 2026 Votes Cast</vt:lpstr>
      <vt:lpstr>PowerPoint Presentation</vt:lpstr>
      <vt:lpstr>SRC Spring Elections  5th March 2026  Votes Cast</vt:lpstr>
      <vt:lpstr>PowerPoint Presentation</vt:lpstr>
      <vt:lpstr>PowerPoint Presentation</vt:lpstr>
      <vt:lpstr>SRC Spring Elections  5th March 2026 Votes Cast</vt:lpstr>
      <vt:lpstr> </vt:lpstr>
      <vt:lpstr>SRC Spring Elections  5th March 2026 Votes Cast</vt:lpstr>
      <vt:lpstr> </vt:lpstr>
      <vt:lpstr>SRC Spring Elections  5th March 2026  Votes Cast</vt:lpstr>
      <vt:lpstr> </vt:lpstr>
      <vt:lpstr>SRC Spring Elections  5th March 2026 Votes Cast</vt:lpstr>
      <vt:lpstr>PowerPoint Presentation</vt:lpstr>
      <vt:lpstr>SRC Spring Elections  5th March 2026 Votes Cast</vt:lpstr>
      <vt:lpstr>PowerPoint Presentation</vt:lpstr>
      <vt:lpstr>SRC Spring Elections  5th March 2026 Votes Cast</vt:lpstr>
      <vt:lpstr>PowerPoint Presentation</vt:lpstr>
      <vt:lpstr>SRC Spring Elections  5th March 2026  Votes Cast</vt:lpstr>
      <vt:lpstr>PowerPoint Presentation</vt:lpstr>
      <vt:lpstr>SRC Spring Elections  5th March 2026  Votes Cast</vt:lpstr>
      <vt:lpstr>PowerPoint Presentation</vt:lpstr>
      <vt:lpstr>SRC Spring Elections  5th March 2026 Votes Cast</vt:lpstr>
      <vt:lpstr> </vt:lpstr>
      <vt:lpstr> </vt:lpstr>
      <vt:lpstr>SRC Spring Elections  5th March 2026 Votes Cast</vt:lpstr>
      <vt:lpstr> </vt:lpstr>
      <vt:lpstr>SRC Spring Elections  5th March 2026 Votes Cast</vt:lpstr>
      <vt:lpstr> </vt:lpstr>
      <vt:lpstr>SRC Spring Elections  5th March 2026 Votes Cast</vt:lpstr>
      <vt:lpstr> </vt:lpstr>
      <vt:lpstr>SRC Spring Elections  5th March 2026 Votes Cast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SRC Spring Election Results</dc:title>
  <dc:creator>SRC-3</dc:creator>
  <cp:lastModifiedBy>Anne-Marie Connor</cp:lastModifiedBy>
  <cp:revision>6</cp:revision>
  <cp:lastPrinted>2025-03-06T17:58:21Z</cp:lastPrinted>
  <dcterms:modified xsi:type="dcterms:W3CDTF">2026-03-05T17:40:52Z</dcterms:modified>
</cp:coreProperties>
</file>